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6" r:id="rId2"/>
    <p:sldId id="257" r:id="rId3"/>
    <p:sldId id="259" r:id="rId4"/>
    <p:sldId id="258" r:id="rId5"/>
    <p:sldId id="260" r:id="rId6"/>
    <p:sldId id="270" r:id="rId7"/>
    <p:sldId id="272" r:id="rId8"/>
    <p:sldId id="262" r:id="rId9"/>
    <p:sldId id="264" r:id="rId10"/>
    <p:sldId id="265" r:id="rId11"/>
    <p:sldId id="274" r:id="rId12"/>
    <p:sldId id="275" r:id="rId13"/>
    <p:sldId id="276" r:id="rId14"/>
    <p:sldId id="263" r:id="rId15"/>
    <p:sldId id="273"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C42901-70E3-498F-A597-8136FA00E372}" type="datetimeFigureOut">
              <a:rPr lang="nl-NL" smtClean="0"/>
              <a:t>20-1-2022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3C08E3-70D6-4622-B375-556CB299834E}" type="slidenum">
              <a:rPr lang="nl-NL" smtClean="0"/>
              <a:t>‹nr.›</a:t>
            </a:fld>
            <a:endParaRPr lang="nl-NL"/>
          </a:p>
        </p:txBody>
      </p:sp>
    </p:spTree>
    <p:extLst>
      <p:ext uri="{BB962C8B-B14F-4D97-AF65-F5344CB8AC3E}">
        <p14:creationId xmlns:p14="http://schemas.microsoft.com/office/powerpoint/2010/main" val="2218737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vmq6Rehhl6Q"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u.nl/tech/3811615/japans-museum-onthult-levensechte-robots.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os.nl/artikel/2252514-robot-sophia-lijkt-net-een-mens-maar-is-net-zo-dom-als-een-chatbot.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deze les staan we stil bij programmeren. Wat is dat nou eigenlijk?</a:t>
            </a:r>
          </a:p>
        </p:txBody>
      </p:sp>
      <p:sp>
        <p:nvSpPr>
          <p:cNvPr id="4" name="Tijdelijke aanduiding voor dianummer 3"/>
          <p:cNvSpPr>
            <a:spLocks noGrp="1"/>
          </p:cNvSpPr>
          <p:nvPr>
            <p:ph type="sldNum" sz="quarter" idx="5"/>
          </p:nvPr>
        </p:nvSpPr>
        <p:spPr/>
        <p:txBody>
          <a:bodyPr/>
          <a:lstStyle/>
          <a:p>
            <a:fld id="{EF3C08E3-70D6-4622-B375-556CB299834E}" type="slidenum">
              <a:rPr lang="nl-NL" smtClean="0"/>
              <a:t>1</a:t>
            </a:fld>
            <a:endParaRPr lang="nl-NL"/>
          </a:p>
        </p:txBody>
      </p:sp>
    </p:spTree>
    <p:extLst>
      <p:ext uri="{BB962C8B-B14F-4D97-AF65-F5344CB8AC3E}">
        <p14:creationId xmlns:p14="http://schemas.microsoft.com/office/powerpoint/2010/main" val="2604639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Geef elk tweetal het werkblad “Doolhof 1” en laat elk tweetal een pion pakken. </a:t>
            </a:r>
          </a:p>
          <a:p>
            <a:r>
              <a:rPr lang="nl-NL" dirty="0"/>
              <a:t>Laat de tweetallen de instructies schrijven bij het doolhof. </a:t>
            </a:r>
          </a:p>
          <a:p>
            <a:r>
              <a:rPr lang="nl-NL" dirty="0"/>
              <a:t>Elk tweetal wisselt zijn instructies uit met een ander tweetal. </a:t>
            </a:r>
          </a:p>
          <a:p>
            <a:r>
              <a:rPr lang="nl-NL" dirty="0"/>
              <a:t>Volg met de pion de instructies. Klopt het? Geef elkaar tips/tops.</a:t>
            </a:r>
          </a:p>
          <a:p>
            <a:endParaRPr lang="nl-NL" dirty="0"/>
          </a:p>
        </p:txBody>
      </p:sp>
      <p:sp>
        <p:nvSpPr>
          <p:cNvPr id="4" name="Tijdelijke aanduiding voor dianummer 3"/>
          <p:cNvSpPr>
            <a:spLocks noGrp="1"/>
          </p:cNvSpPr>
          <p:nvPr>
            <p:ph type="sldNum" sz="quarter" idx="5"/>
          </p:nvPr>
        </p:nvSpPr>
        <p:spPr/>
        <p:txBody>
          <a:bodyPr/>
          <a:lstStyle/>
          <a:p>
            <a:fld id="{EF3C08E3-70D6-4622-B375-556CB299834E}" type="slidenum">
              <a:rPr lang="nl-NL" smtClean="0"/>
              <a:t>10</a:t>
            </a:fld>
            <a:endParaRPr lang="nl-NL"/>
          </a:p>
        </p:txBody>
      </p:sp>
    </p:spTree>
    <p:extLst>
      <p:ext uri="{BB962C8B-B14F-4D97-AF65-F5344CB8AC3E}">
        <p14:creationId xmlns:p14="http://schemas.microsoft.com/office/powerpoint/2010/main" val="626619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Nu wordt het wat lastiger. Kunnen de kinderen kopieerblad “Doolhof 2” ook oplossen? Laat weer uitwisselen met een ander tweetal.</a:t>
            </a:r>
          </a:p>
          <a:p>
            <a:endParaRPr lang="nl-NL" dirty="0"/>
          </a:p>
        </p:txBody>
      </p:sp>
      <p:sp>
        <p:nvSpPr>
          <p:cNvPr id="4" name="Tijdelijke aanduiding voor dianummer 3"/>
          <p:cNvSpPr>
            <a:spLocks noGrp="1"/>
          </p:cNvSpPr>
          <p:nvPr>
            <p:ph type="sldNum" sz="quarter" idx="5"/>
          </p:nvPr>
        </p:nvSpPr>
        <p:spPr/>
        <p:txBody>
          <a:bodyPr/>
          <a:lstStyle/>
          <a:p>
            <a:fld id="{EF3C08E3-70D6-4622-B375-556CB299834E}" type="slidenum">
              <a:rPr lang="nl-NL" smtClean="0"/>
              <a:t>11</a:t>
            </a:fld>
            <a:endParaRPr lang="nl-NL"/>
          </a:p>
        </p:txBody>
      </p:sp>
    </p:spTree>
    <p:extLst>
      <p:ext uri="{BB962C8B-B14F-4D97-AF65-F5344CB8AC3E}">
        <p14:creationId xmlns:p14="http://schemas.microsoft.com/office/powerpoint/2010/main" val="1149527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De kinderen maken hun eigen ontwerp. Dat kan met het kopieerblad “Eigen ontwerp” of laat een eigen ontwerp maken op het schoolplein. </a:t>
            </a:r>
          </a:p>
          <a:p>
            <a:endParaRPr lang="nl-NL" dirty="0"/>
          </a:p>
        </p:txBody>
      </p:sp>
      <p:sp>
        <p:nvSpPr>
          <p:cNvPr id="4" name="Tijdelijke aanduiding voor dianummer 3"/>
          <p:cNvSpPr>
            <a:spLocks noGrp="1"/>
          </p:cNvSpPr>
          <p:nvPr>
            <p:ph type="sldNum" sz="quarter" idx="5"/>
          </p:nvPr>
        </p:nvSpPr>
        <p:spPr/>
        <p:txBody>
          <a:bodyPr/>
          <a:lstStyle/>
          <a:p>
            <a:fld id="{EF3C08E3-70D6-4622-B375-556CB299834E}" type="slidenum">
              <a:rPr lang="nl-NL" smtClean="0"/>
              <a:t>12</a:t>
            </a:fld>
            <a:endParaRPr lang="nl-NL"/>
          </a:p>
        </p:txBody>
      </p:sp>
    </p:spTree>
    <p:extLst>
      <p:ext uri="{BB962C8B-B14F-4D97-AF65-F5344CB8AC3E}">
        <p14:creationId xmlns:p14="http://schemas.microsoft.com/office/powerpoint/2010/main" val="2986629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Laat de kinderen voor elkaar tips &amp; tops opschrijven. Gebruik hiervoor </a:t>
            </a:r>
            <a:r>
              <a:rPr lang="nl-NL"/>
              <a:t>het kopieerblad </a:t>
            </a:r>
            <a:r>
              <a:rPr lang="nl-NL" dirty="0"/>
              <a:t>“</a:t>
            </a:r>
            <a:r>
              <a:rPr lang="nl-NL" dirty="0" err="1"/>
              <a:t>Tips&amp;Tops</a:t>
            </a:r>
            <a:r>
              <a:rPr lang="nl-NL" dirty="0"/>
              <a:t>”. </a:t>
            </a:r>
          </a:p>
          <a:p>
            <a:r>
              <a:rPr lang="nl-NL" dirty="0"/>
              <a:t>De tips en tops kunnen de kinderen met elkaar delen. Bijvoorbeeld d.m.v. een coöperatieve werkvorm.</a:t>
            </a:r>
          </a:p>
        </p:txBody>
      </p:sp>
      <p:sp>
        <p:nvSpPr>
          <p:cNvPr id="4" name="Tijdelijke aanduiding voor dianummer 3"/>
          <p:cNvSpPr>
            <a:spLocks noGrp="1"/>
          </p:cNvSpPr>
          <p:nvPr>
            <p:ph type="sldNum" sz="quarter" idx="5"/>
          </p:nvPr>
        </p:nvSpPr>
        <p:spPr/>
        <p:txBody>
          <a:bodyPr/>
          <a:lstStyle/>
          <a:p>
            <a:fld id="{EF3C08E3-70D6-4622-B375-556CB299834E}" type="slidenum">
              <a:rPr lang="nl-NL" smtClean="0"/>
              <a:t>13</a:t>
            </a:fld>
            <a:endParaRPr lang="nl-NL"/>
          </a:p>
        </p:txBody>
      </p:sp>
    </p:spTree>
    <p:extLst>
      <p:ext uri="{BB962C8B-B14F-4D97-AF65-F5344CB8AC3E}">
        <p14:creationId xmlns:p14="http://schemas.microsoft.com/office/powerpoint/2010/main" val="31531657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dit filmpje wordt uitgelegd wat programmeren is. Je ziet hier een voorbeeld van programmeren met blokken. Met deze blokken gaan we aan de slag in bijvoorbeeld de les “Programmeren met de </a:t>
            </a:r>
            <a:r>
              <a:rPr lang="nl-NL" dirty="0" err="1"/>
              <a:t>Mbot</a:t>
            </a:r>
            <a:r>
              <a:rPr lang="nl-NL" dirty="0"/>
              <a:t>”.</a:t>
            </a:r>
          </a:p>
          <a:p>
            <a:r>
              <a:rPr lang="nl-NL" dirty="0"/>
              <a:t>Wil je meer uitleg over het begrip ‘algoritme’? Bekijk dan dit filmpje: </a:t>
            </a:r>
            <a:r>
              <a:rPr lang="nl-NL" dirty="0">
                <a:hlinkClick r:id="rId3"/>
              </a:rPr>
              <a:t>Wat is een algoritme? | Huh?! – YouTube</a:t>
            </a:r>
            <a:endParaRPr lang="nl-NL" dirty="0"/>
          </a:p>
          <a:p>
            <a:endParaRPr lang="nl-NL" dirty="0"/>
          </a:p>
        </p:txBody>
      </p:sp>
      <p:sp>
        <p:nvSpPr>
          <p:cNvPr id="4" name="Tijdelijke aanduiding voor dianummer 3"/>
          <p:cNvSpPr>
            <a:spLocks noGrp="1"/>
          </p:cNvSpPr>
          <p:nvPr>
            <p:ph type="sldNum" sz="quarter" idx="5"/>
          </p:nvPr>
        </p:nvSpPr>
        <p:spPr/>
        <p:txBody>
          <a:bodyPr/>
          <a:lstStyle/>
          <a:p>
            <a:fld id="{EF3C08E3-70D6-4622-B375-556CB299834E}" type="slidenum">
              <a:rPr lang="nl-NL" smtClean="0"/>
              <a:t>14</a:t>
            </a:fld>
            <a:endParaRPr lang="nl-NL"/>
          </a:p>
        </p:txBody>
      </p:sp>
    </p:spTree>
    <p:extLst>
      <p:ext uri="{BB962C8B-B14F-4D97-AF65-F5344CB8AC3E}">
        <p14:creationId xmlns:p14="http://schemas.microsoft.com/office/powerpoint/2010/main" val="1392232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Check de </a:t>
            </a:r>
            <a:r>
              <a:rPr lang="nl-NL" dirty="0" err="1"/>
              <a:t>WikiWijs</a:t>
            </a:r>
            <a:r>
              <a:rPr lang="nl-NL" dirty="0"/>
              <a:t> pagina voor het lesaanbod over programmeren. (hier link delen naar </a:t>
            </a:r>
            <a:r>
              <a:rPr lang="nl-NL" dirty="0" err="1"/>
              <a:t>WikiWijspagina</a:t>
            </a:r>
            <a:r>
              <a:rPr lang="nl-NL"/>
              <a:t>)</a:t>
            </a:r>
          </a:p>
        </p:txBody>
      </p:sp>
      <p:sp>
        <p:nvSpPr>
          <p:cNvPr id="4" name="Tijdelijke aanduiding voor dianummer 3"/>
          <p:cNvSpPr>
            <a:spLocks noGrp="1"/>
          </p:cNvSpPr>
          <p:nvPr>
            <p:ph type="sldNum" sz="quarter" idx="5"/>
          </p:nvPr>
        </p:nvSpPr>
        <p:spPr/>
        <p:txBody>
          <a:bodyPr/>
          <a:lstStyle/>
          <a:p>
            <a:fld id="{EF3C08E3-70D6-4622-B375-556CB299834E}" type="slidenum">
              <a:rPr lang="nl-NL" smtClean="0"/>
              <a:t>15</a:t>
            </a:fld>
            <a:endParaRPr lang="nl-NL"/>
          </a:p>
        </p:txBody>
      </p:sp>
    </p:spTree>
    <p:extLst>
      <p:ext uri="{BB962C8B-B14F-4D97-AF65-F5344CB8AC3E}">
        <p14:creationId xmlns:p14="http://schemas.microsoft.com/office/powerpoint/2010/main" val="2428162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Vragen:</a:t>
            </a:r>
          </a:p>
          <a:p>
            <a:r>
              <a:rPr lang="nl-NL" dirty="0"/>
              <a:t>Zien de kinderen hier mensen of robots?</a:t>
            </a:r>
          </a:p>
          <a:p>
            <a:r>
              <a:rPr lang="nl-NL" dirty="0"/>
              <a:t>Waarom denken ze dat het robots/mensen zijn? </a:t>
            </a:r>
          </a:p>
          <a:p>
            <a:r>
              <a:rPr lang="nl-NL" dirty="0"/>
              <a:t>Wat zien ze? </a:t>
            </a:r>
          </a:p>
        </p:txBody>
      </p:sp>
      <p:sp>
        <p:nvSpPr>
          <p:cNvPr id="4" name="Tijdelijke aanduiding voor dianummer 3"/>
          <p:cNvSpPr>
            <a:spLocks noGrp="1"/>
          </p:cNvSpPr>
          <p:nvPr>
            <p:ph type="sldNum" sz="quarter" idx="5"/>
          </p:nvPr>
        </p:nvSpPr>
        <p:spPr/>
        <p:txBody>
          <a:bodyPr/>
          <a:lstStyle/>
          <a:p>
            <a:fld id="{EF3C08E3-70D6-4622-B375-556CB299834E}" type="slidenum">
              <a:rPr lang="nl-NL" smtClean="0"/>
              <a:t>2</a:t>
            </a:fld>
            <a:endParaRPr lang="nl-NL"/>
          </a:p>
        </p:txBody>
      </p:sp>
    </p:spTree>
    <p:extLst>
      <p:ext uri="{BB962C8B-B14F-4D97-AF65-F5344CB8AC3E}">
        <p14:creationId xmlns:p14="http://schemas.microsoft.com/office/powerpoint/2010/main" val="4107026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Vragen:</a:t>
            </a:r>
          </a:p>
          <a:p>
            <a:r>
              <a:rPr lang="nl-NL" dirty="0"/>
              <a:t>Zien de kinderen hier een mens of robot?</a:t>
            </a:r>
          </a:p>
          <a:p>
            <a:r>
              <a:rPr lang="nl-NL" dirty="0"/>
              <a:t>Waarom denken ze dat het een robot of mens is? </a:t>
            </a:r>
          </a:p>
          <a:p>
            <a:r>
              <a:rPr lang="nl-NL" dirty="0"/>
              <a:t>Wat zien ze?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Wat valt ze op?</a:t>
            </a:r>
          </a:p>
        </p:txBody>
      </p:sp>
      <p:sp>
        <p:nvSpPr>
          <p:cNvPr id="4" name="Tijdelijke aanduiding voor dianummer 3"/>
          <p:cNvSpPr>
            <a:spLocks noGrp="1"/>
          </p:cNvSpPr>
          <p:nvPr>
            <p:ph type="sldNum" sz="quarter" idx="5"/>
          </p:nvPr>
        </p:nvSpPr>
        <p:spPr/>
        <p:txBody>
          <a:bodyPr/>
          <a:lstStyle/>
          <a:p>
            <a:fld id="{EF3C08E3-70D6-4622-B375-556CB299834E}" type="slidenum">
              <a:rPr lang="nl-NL" smtClean="0"/>
              <a:t>3</a:t>
            </a:fld>
            <a:endParaRPr lang="nl-NL"/>
          </a:p>
        </p:txBody>
      </p:sp>
    </p:spTree>
    <p:extLst>
      <p:ext uri="{BB962C8B-B14F-4D97-AF65-F5344CB8AC3E}">
        <p14:creationId xmlns:p14="http://schemas.microsoft.com/office/powerpoint/2010/main" val="1128945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video laat zien dat het om robots gaat. Ze heten </a:t>
            </a:r>
            <a:r>
              <a:rPr lang="nl-NL" b="0" i="0" dirty="0" err="1">
                <a:solidFill>
                  <a:srgbClr val="1F2544"/>
                </a:solidFill>
                <a:effectLst/>
                <a:latin typeface="Noto Sans"/>
              </a:rPr>
              <a:t>Kodomoroid</a:t>
            </a:r>
            <a:r>
              <a:rPr lang="nl-NL" b="0" i="0" dirty="0">
                <a:solidFill>
                  <a:srgbClr val="1F2544"/>
                </a:solidFill>
                <a:effectLst/>
                <a:latin typeface="Noto Sans"/>
              </a:rPr>
              <a:t> en </a:t>
            </a:r>
            <a:r>
              <a:rPr lang="nl-NL" b="0" i="0" dirty="0" err="1">
                <a:solidFill>
                  <a:srgbClr val="1F2544"/>
                </a:solidFill>
                <a:effectLst/>
                <a:latin typeface="Noto Sans"/>
              </a:rPr>
              <a:t>Otonaroid</a:t>
            </a:r>
            <a:r>
              <a:rPr lang="nl-NL" b="0" i="0" dirty="0">
                <a:solidFill>
                  <a:srgbClr val="1F2544"/>
                </a:solidFill>
                <a:effectLst/>
                <a:latin typeface="Noto Sans"/>
              </a:rPr>
              <a:t>. </a:t>
            </a:r>
            <a:r>
              <a:rPr lang="nl-NL" b="0" i="0" dirty="0" err="1">
                <a:solidFill>
                  <a:srgbClr val="1F2544"/>
                </a:solidFill>
                <a:effectLst/>
                <a:latin typeface="Noto Sans"/>
              </a:rPr>
              <a:t>Kodomo</a:t>
            </a:r>
            <a:r>
              <a:rPr lang="nl-NL" b="0" i="0" dirty="0">
                <a:solidFill>
                  <a:srgbClr val="1F2544"/>
                </a:solidFill>
                <a:effectLst/>
                <a:latin typeface="Noto Sans"/>
              </a:rPr>
              <a:t> en </a:t>
            </a:r>
            <a:r>
              <a:rPr lang="nl-NL" b="0" i="0" dirty="0" err="1">
                <a:solidFill>
                  <a:srgbClr val="1F2544"/>
                </a:solidFill>
                <a:effectLst/>
                <a:latin typeface="Noto Sans"/>
              </a:rPr>
              <a:t>Otona</a:t>
            </a:r>
            <a:r>
              <a:rPr lang="nl-NL" b="0" i="0" dirty="0">
                <a:solidFill>
                  <a:srgbClr val="1F2544"/>
                </a:solidFill>
                <a:effectLst/>
                <a:latin typeface="Noto Sans"/>
              </a:rPr>
              <a:t> betekenen respectievelijk kind en volwassene in het Japans. </a:t>
            </a:r>
            <a:r>
              <a:rPr lang="nl-NL" b="0" i="0" dirty="0" err="1">
                <a:solidFill>
                  <a:srgbClr val="1F2544"/>
                </a:solidFill>
                <a:effectLst/>
                <a:latin typeface="Noto Sans"/>
              </a:rPr>
              <a:t>Kodomoroid</a:t>
            </a:r>
            <a:r>
              <a:rPr lang="nl-NL" b="0" i="0" dirty="0">
                <a:solidFill>
                  <a:srgbClr val="1F2544"/>
                </a:solidFill>
                <a:effectLst/>
                <a:latin typeface="Noto Sans"/>
              </a:rPr>
              <a:t> kan op afstand bestuurd worden en zal in het museum onder andere het nieuws en het weerbericht verkondigen. </a:t>
            </a:r>
            <a:r>
              <a:rPr lang="nl-NL" b="0" i="0" dirty="0" err="1">
                <a:solidFill>
                  <a:srgbClr val="1F2544"/>
                </a:solidFill>
                <a:effectLst/>
                <a:latin typeface="Noto Sans"/>
              </a:rPr>
              <a:t>Otonaroid</a:t>
            </a:r>
            <a:r>
              <a:rPr lang="nl-NL" b="0" i="0" dirty="0">
                <a:solidFill>
                  <a:srgbClr val="1F2544"/>
                </a:solidFill>
                <a:effectLst/>
                <a:latin typeface="Noto Sans"/>
              </a:rPr>
              <a:t> kan gesprekken voeren met andere mensen. Meer info op: </a:t>
            </a:r>
            <a:r>
              <a:rPr lang="nl-NL" dirty="0">
                <a:hlinkClick r:id="rId3"/>
              </a:rPr>
              <a:t>Japans museum onthult levensechte robots | NU - Het laatste nieuws het eerst op NU.nl</a:t>
            </a:r>
            <a:endParaRPr lang="nl-NL" b="0" i="0" dirty="0">
              <a:solidFill>
                <a:srgbClr val="1F2544"/>
              </a:solidFill>
              <a:effectLst/>
              <a:latin typeface="Noto Sans"/>
            </a:endParaRPr>
          </a:p>
          <a:p>
            <a:r>
              <a:rPr lang="nl-NL" b="0" i="0" dirty="0">
                <a:solidFill>
                  <a:srgbClr val="1F2544"/>
                </a:solidFill>
                <a:effectLst/>
                <a:latin typeface="Noto Sans"/>
              </a:rPr>
              <a:t>Vragen:</a:t>
            </a:r>
          </a:p>
          <a:p>
            <a:r>
              <a:rPr lang="nl-NL" b="0" i="0" dirty="0">
                <a:solidFill>
                  <a:srgbClr val="1F2544"/>
                </a:solidFill>
                <a:effectLst/>
                <a:latin typeface="Noto Sans"/>
              </a:rPr>
              <a:t>Wat valt de kinderen op in de video?</a:t>
            </a:r>
          </a:p>
          <a:p>
            <a:r>
              <a:rPr lang="nl-NL" b="0" i="0" dirty="0">
                <a:solidFill>
                  <a:srgbClr val="1F2544"/>
                </a:solidFill>
                <a:effectLst/>
                <a:latin typeface="Noto Sans"/>
              </a:rPr>
              <a:t>Hoe zie je dat het om robots gaat en niet om mensen?</a:t>
            </a:r>
            <a:endParaRPr lang="nl-NL" dirty="0"/>
          </a:p>
        </p:txBody>
      </p:sp>
      <p:sp>
        <p:nvSpPr>
          <p:cNvPr id="4" name="Tijdelijke aanduiding voor dianummer 3"/>
          <p:cNvSpPr>
            <a:spLocks noGrp="1"/>
          </p:cNvSpPr>
          <p:nvPr>
            <p:ph type="sldNum" sz="quarter" idx="5"/>
          </p:nvPr>
        </p:nvSpPr>
        <p:spPr/>
        <p:txBody>
          <a:bodyPr/>
          <a:lstStyle/>
          <a:p>
            <a:fld id="{EF3C08E3-70D6-4622-B375-556CB299834E}" type="slidenum">
              <a:rPr lang="nl-NL" smtClean="0"/>
              <a:t>4</a:t>
            </a:fld>
            <a:endParaRPr lang="nl-NL"/>
          </a:p>
        </p:txBody>
      </p:sp>
    </p:spTree>
    <p:extLst>
      <p:ext uri="{BB962C8B-B14F-4D97-AF65-F5344CB8AC3E}">
        <p14:creationId xmlns:p14="http://schemas.microsoft.com/office/powerpoint/2010/main" val="1162348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deze video zien we Sophia de robot. Bedacht in 2016 door een bedrijf in Hongkong. Ze kan antwoorden op de vragen geven maar deze zijn vooraf geprogrammeerd. Meer info op: </a:t>
            </a:r>
            <a:r>
              <a:rPr lang="nl-NL" dirty="0">
                <a:hlinkClick r:id="rId3"/>
              </a:rPr>
              <a:t>Robot Sophia lijkt net een mens, maar is net zo 'dom' als een </a:t>
            </a:r>
            <a:r>
              <a:rPr lang="nl-NL" dirty="0" err="1">
                <a:hlinkClick r:id="rId3"/>
              </a:rPr>
              <a:t>chatbot</a:t>
            </a:r>
            <a:r>
              <a:rPr lang="nl-NL" dirty="0">
                <a:hlinkClick r:id="rId3"/>
              </a:rPr>
              <a:t> | NOS</a:t>
            </a:r>
            <a:endParaRPr lang="nl-NL" dirty="0"/>
          </a:p>
          <a:p>
            <a:r>
              <a:rPr lang="nl-NL" dirty="0"/>
              <a:t>Vragen: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Wat vinden de kinderen ervan dat er robots ontworpen worden die op mensen lijken in hun doen en laten?</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Waarvoor gebruiken we vandaag de dag robots voor?</a:t>
            </a:r>
          </a:p>
          <a:p>
            <a:endParaRPr lang="nl-NL" dirty="0"/>
          </a:p>
        </p:txBody>
      </p:sp>
      <p:sp>
        <p:nvSpPr>
          <p:cNvPr id="4" name="Tijdelijke aanduiding voor dianummer 3"/>
          <p:cNvSpPr>
            <a:spLocks noGrp="1"/>
          </p:cNvSpPr>
          <p:nvPr>
            <p:ph type="sldNum" sz="quarter" idx="5"/>
          </p:nvPr>
        </p:nvSpPr>
        <p:spPr/>
        <p:txBody>
          <a:bodyPr/>
          <a:lstStyle/>
          <a:p>
            <a:fld id="{EF3C08E3-70D6-4622-B375-556CB299834E}" type="slidenum">
              <a:rPr lang="nl-NL" smtClean="0"/>
              <a:t>5</a:t>
            </a:fld>
            <a:endParaRPr lang="nl-NL"/>
          </a:p>
        </p:txBody>
      </p:sp>
    </p:spTree>
    <p:extLst>
      <p:ext uri="{BB962C8B-B14F-4D97-AF65-F5344CB8AC3E}">
        <p14:creationId xmlns:p14="http://schemas.microsoft.com/office/powerpoint/2010/main" val="3451184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F3C08E3-70D6-4622-B375-556CB299834E}" type="slidenum">
              <a:rPr lang="nl-NL" smtClean="0"/>
              <a:t>6</a:t>
            </a:fld>
            <a:endParaRPr lang="nl-NL"/>
          </a:p>
        </p:txBody>
      </p:sp>
    </p:spTree>
    <p:extLst>
      <p:ext uri="{BB962C8B-B14F-4D97-AF65-F5344CB8AC3E}">
        <p14:creationId xmlns:p14="http://schemas.microsoft.com/office/powerpoint/2010/main" val="2849274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Vragen:</a:t>
            </a:r>
          </a:p>
          <a:p>
            <a:r>
              <a:rPr lang="nl-NL" dirty="0"/>
              <a:t>Wat verstaan de kinderen onder een robot?</a:t>
            </a:r>
          </a:p>
          <a:p>
            <a:r>
              <a:rPr lang="nl-NL" dirty="0"/>
              <a:t>Moet een robot </a:t>
            </a:r>
            <a:r>
              <a:rPr lang="nl-NL" dirty="0" err="1"/>
              <a:t>bijv</a:t>
            </a:r>
            <a:r>
              <a:rPr lang="nl-NL" dirty="0"/>
              <a:t> altijd op een mens lijken (met armen/benen/hoofd </a:t>
            </a:r>
            <a:r>
              <a:rPr lang="nl-NL" dirty="0" err="1"/>
              <a:t>enz</a:t>
            </a:r>
            <a:r>
              <a:rPr lang="nl-NL" dirty="0"/>
              <a:t>)?</a:t>
            </a:r>
          </a:p>
          <a:p>
            <a:r>
              <a:rPr lang="nl-NL" dirty="0"/>
              <a:t>Welke voorbeelden van robots kennen ze?</a:t>
            </a:r>
          </a:p>
          <a:p>
            <a:r>
              <a:rPr lang="nl-NL" dirty="0"/>
              <a:t>En wat is het verschil tussen een robot en een machine? </a:t>
            </a:r>
          </a:p>
          <a:p>
            <a:endParaRPr lang="nl-NL" dirty="0"/>
          </a:p>
          <a:p>
            <a:r>
              <a:rPr lang="nl-NL" dirty="0"/>
              <a:t>Vertel dat een robot meerdere taken zelfstandig kan uitvoeren nadat hij is geprogrammeerd en aangezet door de mens. De robot kan zijn taak aanpassen aan de omgeving/situatie. </a:t>
            </a:r>
          </a:p>
          <a:p>
            <a:r>
              <a:rPr lang="nl-NL" dirty="0"/>
              <a:t>Een machine voert 1 taak uit (soms met een kleine variatie mogelijkheid) en moet constant bediend worden door een mens.</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EF3C08E3-70D6-4622-B375-556CB299834E}" type="slidenum">
              <a:rPr lang="nl-NL" smtClean="0"/>
              <a:t>7</a:t>
            </a:fld>
            <a:endParaRPr lang="nl-NL"/>
          </a:p>
        </p:txBody>
      </p:sp>
    </p:spTree>
    <p:extLst>
      <p:ext uri="{BB962C8B-B14F-4D97-AF65-F5344CB8AC3E}">
        <p14:creationId xmlns:p14="http://schemas.microsoft.com/office/powerpoint/2010/main" val="2670478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Vragen:</a:t>
            </a:r>
          </a:p>
          <a:p>
            <a:r>
              <a:rPr lang="nl-NL" dirty="0"/>
              <a:t>Wat heb je nodig om een appeltaart te maken?</a:t>
            </a:r>
          </a:p>
          <a:p>
            <a:r>
              <a:rPr lang="nl-NL" dirty="0"/>
              <a:t>Hoe weet je wat je met die ingrediënten moet doen?</a:t>
            </a:r>
          </a:p>
          <a:p>
            <a:endParaRPr lang="nl-NL" dirty="0"/>
          </a:p>
          <a:p>
            <a:r>
              <a:rPr lang="nl-NL" dirty="0"/>
              <a:t>Vertel de kinderen dat een recept een stap voor stap volgorde is waarin staat geschreven wat je precies moet doen.</a:t>
            </a:r>
          </a:p>
          <a:p>
            <a:r>
              <a:rPr lang="nl-NL" dirty="0"/>
              <a:t>In het geval van een appeltaartrecept zorgt dat ervoor dat je een heerlijke appeltaart kan bakken. Als je maar stap voor stap de instructies volgt. Een algoritme. En zo werkt het ook bij de computer (het geheugen) van een robot. Dat noemen we programmeren.</a:t>
            </a:r>
          </a:p>
          <a:p>
            <a:r>
              <a:rPr lang="nl-NL" dirty="0"/>
              <a:t>Klik op het plaatje voor een filmpje.</a:t>
            </a:r>
          </a:p>
        </p:txBody>
      </p:sp>
      <p:sp>
        <p:nvSpPr>
          <p:cNvPr id="4" name="Tijdelijke aanduiding voor dianummer 3"/>
          <p:cNvSpPr>
            <a:spLocks noGrp="1"/>
          </p:cNvSpPr>
          <p:nvPr>
            <p:ph type="sldNum" sz="quarter" idx="5"/>
          </p:nvPr>
        </p:nvSpPr>
        <p:spPr/>
        <p:txBody>
          <a:bodyPr/>
          <a:lstStyle/>
          <a:p>
            <a:fld id="{EF3C08E3-70D6-4622-B375-556CB299834E}" type="slidenum">
              <a:rPr lang="nl-NL" smtClean="0"/>
              <a:t>8</a:t>
            </a:fld>
            <a:endParaRPr lang="nl-NL"/>
          </a:p>
        </p:txBody>
      </p:sp>
    </p:spTree>
    <p:extLst>
      <p:ext uri="{BB962C8B-B14F-4D97-AF65-F5344CB8AC3E}">
        <p14:creationId xmlns:p14="http://schemas.microsoft.com/office/powerpoint/2010/main" val="3867057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Laat de kinderen zien dat je door de set instructies de ufo naar de planeet kan brengen. Dit is ook een vorm van programmeren.</a:t>
            </a:r>
          </a:p>
        </p:txBody>
      </p:sp>
      <p:sp>
        <p:nvSpPr>
          <p:cNvPr id="4" name="Tijdelijke aanduiding voor dianummer 3"/>
          <p:cNvSpPr>
            <a:spLocks noGrp="1"/>
          </p:cNvSpPr>
          <p:nvPr>
            <p:ph type="sldNum" sz="quarter" idx="5"/>
          </p:nvPr>
        </p:nvSpPr>
        <p:spPr/>
        <p:txBody>
          <a:bodyPr/>
          <a:lstStyle/>
          <a:p>
            <a:fld id="{EF3C08E3-70D6-4622-B375-556CB299834E}" type="slidenum">
              <a:rPr lang="nl-NL" smtClean="0"/>
              <a:t>9</a:t>
            </a:fld>
            <a:endParaRPr lang="nl-NL"/>
          </a:p>
        </p:txBody>
      </p:sp>
    </p:spTree>
    <p:extLst>
      <p:ext uri="{BB962C8B-B14F-4D97-AF65-F5344CB8AC3E}">
        <p14:creationId xmlns:p14="http://schemas.microsoft.com/office/powerpoint/2010/main" val="4573111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nl-NL"/>
              <a:t>Klik om stijl te bewerken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5BC8E576-B012-4491-B5F2-6E3B791C9653}" type="datetimeFigureOut">
              <a:rPr lang="nl-NL" smtClean="0"/>
              <a:t>20-1-2022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743B5795-8923-42CB-9E55-98B5854897B3}" type="slidenum">
              <a:rPr lang="nl-NL" smtClean="0"/>
              <a:t>‹nr.›</a:t>
            </a:fld>
            <a:endParaRPr lang="nl-NL"/>
          </a:p>
        </p:txBody>
      </p:sp>
    </p:spTree>
    <p:extLst>
      <p:ext uri="{BB962C8B-B14F-4D97-AF65-F5344CB8AC3E}">
        <p14:creationId xmlns:p14="http://schemas.microsoft.com/office/powerpoint/2010/main" val="1134879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5BC8E576-B012-4491-B5F2-6E3B791C9653}" type="datetimeFigureOut">
              <a:rPr lang="nl-NL" smtClean="0"/>
              <a:t>20-1-2022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743B5795-8923-42CB-9E55-98B5854897B3}" type="slidenum">
              <a:rPr lang="nl-NL" smtClean="0"/>
              <a:t>‹nr.›</a:t>
            </a:fld>
            <a:endParaRPr lang="nl-NL"/>
          </a:p>
        </p:txBody>
      </p:sp>
    </p:spTree>
    <p:extLst>
      <p:ext uri="{BB962C8B-B14F-4D97-AF65-F5344CB8AC3E}">
        <p14:creationId xmlns:p14="http://schemas.microsoft.com/office/powerpoint/2010/main" val="2731869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nl-NL"/>
              <a:t>Klik om stijl te bewerken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5BC8E576-B012-4491-B5F2-6E3B791C9653}" type="datetimeFigureOut">
              <a:rPr lang="nl-NL" smtClean="0"/>
              <a:t>20-1-2022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743B5795-8923-42CB-9E55-98B5854897B3}" type="slidenum">
              <a:rPr lang="nl-NL" smtClean="0"/>
              <a:t>‹nr.›</a:t>
            </a:fld>
            <a:endParaRPr lang="nl-NL"/>
          </a:p>
        </p:txBody>
      </p:sp>
    </p:spTree>
    <p:extLst>
      <p:ext uri="{BB962C8B-B14F-4D97-AF65-F5344CB8AC3E}">
        <p14:creationId xmlns:p14="http://schemas.microsoft.com/office/powerpoint/2010/main" val="204825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nl-NL"/>
              <a:t>Klik om stijl te bewerken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5BC8E576-B012-4491-B5F2-6E3B791C9653}" type="datetimeFigureOut">
              <a:rPr lang="nl-NL" smtClean="0"/>
              <a:t>20-1-2022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743B5795-8923-42CB-9E55-98B5854897B3}" type="slidenum">
              <a:rPr lang="nl-NL" smtClean="0"/>
              <a:t>‹nr.›</a:t>
            </a:fld>
            <a:endParaRPr lang="nl-NL"/>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183744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nl-NL"/>
              <a:t>Klik om stijl te bewerken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5BC8E576-B012-4491-B5F2-6E3B791C9653}" type="datetimeFigureOut">
              <a:rPr lang="nl-NL" smtClean="0"/>
              <a:t>20-1-2022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743B5795-8923-42CB-9E55-98B5854897B3}" type="slidenum">
              <a:rPr lang="nl-NL" smtClean="0"/>
              <a:t>‹nr.›</a:t>
            </a:fld>
            <a:endParaRPr lang="nl-NL"/>
          </a:p>
        </p:txBody>
      </p:sp>
    </p:spTree>
    <p:extLst>
      <p:ext uri="{BB962C8B-B14F-4D97-AF65-F5344CB8AC3E}">
        <p14:creationId xmlns:p14="http://schemas.microsoft.com/office/powerpoint/2010/main" val="1496115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nl-NL"/>
              <a:t>Klik om stijl te bewerken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3" name="Date Placeholder 2"/>
          <p:cNvSpPr>
            <a:spLocks noGrp="1"/>
          </p:cNvSpPr>
          <p:nvPr>
            <p:ph type="dt" sz="half" idx="10"/>
          </p:nvPr>
        </p:nvSpPr>
        <p:spPr/>
        <p:txBody>
          <a:bodyPr/>
          <a:lstStyle/>
          <a:p>
            <a:fld id="{5BC8E576-B012-4491-B5F2-6E3B791C9653}" type="datetimeFigureOut">
              <a:rPr lang="nl-NL" smtClean="0"/>
              <a:t>20-1-2022</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743B5795-8923-42CB-9E55-98B5854897B3}" type="slidenum">
              <a:rPr lang="nl-NL" smtClean="0"/>
              <a:t>‹nr.›</a:t>
            </a:fld>
            <a:endParaRPr lang="nl-NL"/>
          </a:p>
        </p:txBody>
      </p:sp>
    </p:spTree>
    <p:extLst>
      <p:ext uri="{BB962C8B-B14F-4D97-AF65-F5344CB8AC3E}">
        <p14:creationId xmlns:p14="http://schemas.microsoft.com/office/powerpoint/2010/main" val="356171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kolom">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nl-NL"/>
              <a:t>Klik om stijl te bewerken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3" name="Date Placeholder 2"/>
          <p:cNvSpPr>
            <a:spLocks noGrp="1"/>
          </p:cNvSpPr>
          <p:nvPr>
            <p:ph type="dt" sz="half" idx="10"/>
          </p:nvPr>
        </p:nvSpPr>
        <p:spPr/>
        <p:txBody>
          <a:bodyPr/>
          <a:lstStyle/>
          <a:p>
            <a:fld id="{5BC8E576-B012-4491-B5F2-6E3B791C9653}" type="datetimeFigureOut">
              <a:rPr lang="nl-NL" smtClean="0"/>
              <a:t>20-1-2022</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743B5795-8923-42CB-9E55-98B5854897B3}" type="slidenum">
              <a:rPr lang="nl-NL" smtClean="0"/>
              <a:t>‹nr.›</a:t>
            </a:fld>
            <a:endParaRPr lang="nl-NL"/>
          </a:p>
        </p:txBody>
      </p:sp>
    </p:spTree>
    <p:extLst>
      <p:ext uri="{BB962C8B-B14F-4D97-AF65-F5344CB8AC3E}">
        <p14:creationId xmlns:p14="http://schemas.microsoft.com/office/powerpoint/2010/main" val="3163932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nl-NL"/>
              <a:t>Klik om stijl te bewerken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BC8E576-B012-4491-B5F2-6E3B791C9653}" type="datetimeFigureOut">
              <a:rPr lang="nl-NL" smtClean="0"/>
              <a:t>20-1-2022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743B5795-8923-42CB-9E55-98B5854897B3}" type="slidenum">
              <a:rPr lang="nl-NL" smtClean="0"/>
              <a:t>‹nr.›</a:t>
            </a:fld>
            <a:endParaRPr lang="nl-NL"/>
          </a:p>
        </p:txBody>
      </p:sp>
    </p:spTree>
    <p:extLst>
      <p:ext uri="{BB962C8B-B14F-4D97-AF65-F5344CB8AC3E}">
        <p14:creationId xmlns:p14="http://schemas.microsoft.com/office/powerpoint/2010/main" val="2274481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nl-NL"/>
              <a:t>Klik om stijl te bewerken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BC8E576-B012-4491-B5F2-6E3B791C9653}" type="datetimeFigureOut">
              <a:rPr lang="nl-NL" smtClean="0"/>
              <a:t>20-1-2022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743B5795-8923-42CB-9E55-98B5854897B3}" type="slidenum">
              <a:rPr lang="nl-NL" smtClean="0"/>
              <a:t>‹nr.›</a:t>
            </a:fld>
            <a:endParaRPr lang="nl-NL"/>
          </a:p>
        </p:txBody>
      </p:sp>
    </p:spTree>
    <p:extLst>
      <p:ext uri="{BB962C8B-B14F-4D97-AF65-F5344CB8AC3E}">
        <p14:creationId xmlns:p14="http://schemas.microsoft.com/office/powerpoint/2010/main" val="1142876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nl-NL"/>
              <a:t>Klik om stijl te bewerken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BC8E576-B012-4491-B5F2-6E3B791C9653}" type="datetimeFigureOut">
              <a:rPr lang="nl-NL" smtClean="0"/>
              <a:t>20-1-2022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743B5795-8923-42CB-9E55-98B5854897B3}" type="slidenum">
              <a:rPr lang="nl-NL" smtClean="0"/>
              <a:t>‹nr.›</a:t>
            </a:fld>
            <a:endParaRPr lang="nl-NL"/>
          </a:p>
        </p:txBody>
      </p:sp>
    </p:spTree>
    <p:extLst>
      <p:ext uri="{BB962C8B-B14F-4D97-AF65-F5344CB8AC3E}">
        <p14:creationId xmlns:p14="http://schemas.microsoft.com/office/powerpoint/2010/main" val="784545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nl-NL"/>
              <a:t>Klik om stijl te bewerken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5BC8E576-B012-4491-B5F2-6E3B791C9653}" type="datetimeFigureOut">
              <a:rPr lang="nl-NL" smtClean="0"/>
              <a:t>20-1-2022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743B5795-8923-42CB-9E55-98B5854897B3}" type="slidenum">
              <a:rPr lang="nl-NL" smtClean="0"/>
              <a:t>‹nr.›</a:t>
            </a:fld>
            <a:endParaRPr lang="nl-NL"/>
          </a:p>
        </p:txBody>
      </p:sp>
    </p:spTree>
    <p:extLst>
      <p:ext uri="{BB962C8B-B14F-4D97-AF65-F5344CB8AC3E}">
        <p14:creationId xmlns:p14="http://schemas.microsoft.com/office/powerpoint/2010/main" val="3086915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nl-NL"/>
              <a:t>Klik om stijl te bewerken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5BC8E576-B012-4491-B5F2-6E3B791C9653}" type="datetimeFigureOut">
              <a:rPr lang="nl-NL" smtClean="0"/>
              <a:t>20-1-2022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743B5795-8923-42CB-9E55-98B5854897B3}" type="slidenum">
              <a:rPr lang="nl-NL" smtClean="0"/>
              <a:t>‹nr.›</a:t>
            </a:fld>
            <a:endParaRPr lang="nl-NL"/>
          </a:p>
        </p:txBody>
      </p:sp>
    </p:spTree>
    <p:extLst>
      <p:ext uri="{BB962C8B-B14F-4D97-AF65-F5344CB8AC3E}">
        <p14:creationId xmlns:p14="http://schemas.microsoft.com/office/powerpoint/2010/main" val="3316570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nl-NL"/>
              <a:t>Klik om stijl te bewerken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2" name="Content Placeholder 3"/>
          <p:cNvSpPr>
            <a:spLocks noGrp="1"/>
          </p:cNvSpPr>
          <p:nvPr>
            <p:ph sz="quarter" idx="13"/>
          </p:nvPr>
        </p:nvSpPr>
        <p:spPr>
          <a:xfrm>
            <a:off x="913774" y="3051012"/>
            <a:ext cx="5106027" cy="274018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13" name="Content Placeholder 5"/>
          <p:cNvSpPr>
            <a:spLocks noGrp="1"/>
          </p:cNvSpPr>
          <p:nvPr>
            <p:ph sz="quarter" idx="14"/>
          </p:nvPr>
        </p:nvSpPr>
        <p:spPr>
          <a:xfrm>
            <a:off x="6172200" y="3051012"/>
            <a:ext cx="5105401" cy="274018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5BC8E576-B012-4491-B5F2-6E3B791C9653}" type="datetimeFigureOut">
              <a:rPr lang="nl-NL" smtClean="0"/>
              <a:t>20-1-2022</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743B5795-8923-42CB-9E55-98B5854897B3}" type="slidenum">
              <a:rPr lang="nl-NL" smtClean="0"/>
              <a:t>‹nr.›</a:t>
            </a:fld>
            <a:endParaRPr lang="nl-NL"/>
          </a:p>
        </p:txBody>
      </p:sp>
    </p:spTree>
    <p:extLst>
      <p:ext uri="{BB962C8B-B14F-4D97-AF65-F5344CB8AC3E}">
        <p14:creationId xmlns:p14="http://schemas.microsoft.com/office/powerpoint/2010/main" val="2736948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5BC8E576-B012-4491-B5F2-6E3B791C9653}" type="datetimeFigureOut">
              <a:rPr lang="nl-NL" smtClean="0"/>
              <a:t>20-1-2022</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743B5795-8923-42CB-9E55-98B5854897B3}" type="slidenum">
              <a:rPr lang="nl-NL" smtClean="0"/>
              <a:t>‹nr.›</a:t>
            </a:fld>
            <a:endParaRPr lang="nl-NL"/>
          </a:p>
        </p:txBody>
      </p:sp>
    </p:spTree>
    <p:extLst>
      <p:ext uri="{BB962C8B-B14F-4D97-AF65-F5344CB8AC3E}">
        <p14:creationId xmlns:p14="http://schemas.microsoft.com/office/powerpoint/2010/main" val="3607078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5BC8E576-B012-4491-B5F2-6E3B791C9653}" type="datetimeFigureOut">
              <a:rPr lang="nl-NL" smtClean="0"/>
              <a:t>20-1-2022</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743B5795-8923-42CB-9E55-98B5854897B3}" type="slidenum">
              <a:rPr lang="nl-NL" smtClean="0"/>
              <a:t>‹nr.›</a:t>
            </a:fld>
            <a:endParaRPr lang="nl-NL"/>
          </a:p>
        </p:txBody>
      </p:sp>
    </p:spTree>
    <p:extLst>
      <p:ext uri="{BB962C8B-B14F-4D97-AF65-F5344CB8AC3E}">
        <p14:creationId xmlns:p14="http://schemas.microsoft.com/office/powerpoint/2010/main" val="2138203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nl-NL"/>
              <a:t>Klik om stijl te bewerken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5BC8E576-B012-4491-B5F2-6E3B791C9653}" type="datetimeFigureOut">
              <a:rPr lang="nl-NL" smtClean="0"/>
              <a:t>20-1-2022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743B5795-8923-42CB-9E55-98B5854897B3}" type="slidenum">
              <a:rPr lang="nl-NL" smtClean="0"/>
              <a:t>‹nr.›</a:t>
            </a:fld>
            <a:endParaRPr lang="nl-NL"/>
          </a:p>
        </p:txBody>
      </p:sp>
    </p:spTree>
    <p:extLst>
      <p:ext uri="{BB962C8B-B14F-4D97-AF65-F5344CB8AC3E}">
        <p14:creationId xmlns:p14="http://schemas.microsoft.com/office/powerpoint/2010/main" val="1615249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5BC8E576-B012-4491-B5F2-6E3B791C9653}" type="datetimeFigureOut">
              <a:rPr lang="nl-NL" smtClean="0"/>
              <a:t>20-1-2022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743B5795-8923-42CB-9E55-98B5854897B3}" type="slidenum">
              <a:rPr lang="nl-NL" smtClean="0"/>
              <a:t>‹nr.›</a:t>
            </a:fld>
            <a:endParaRPr lang="nl-NL"/>
          </a:p>
        </p:txBody>
      </p:sp>
    </p:spTree>
    <p:extLst>
      <p:ext uri="{BB962C8B-B14F-4D97-AF65-F5344CB8AC3E}">
        <p14:creationId xmlns:p14="http://schemas.microsoft.com/office/powerpoint/2010/main" val="2249700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5BC8E576-B012-4491-B5F2-6E3B791C9653}" type="datetimeFigureOut">
              <a:rPr lang="nl-NL" smtClean="0"/>
              <a:t>20-1-2022</a:t>
            </a:fld>
            <a:endParaRPr lang="nl-NL"/>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nl-NL"/>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743B5795-8923-42CB-9E55-98B5854897B3}" type="slidenum">
              <a:rPr lang="nl-NL" smtClean="0"/>
              <a:t>‹nr.›</a:t>
            </a:fld>
            <a:endParaRPr lang="nl-NL"/>
          </a:p>
        </p:txBody>
      </p:sp>
    </p:spTree>
    <p:extLst>
      <p:ext uri="{BB962C8B-B14F-4D97-AF65-F5344CB8AC3E}">
        <p14:creationId xmlns:p14="http://schemas.microsoft.com/office/powerpoint/2010/main" val="1295628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fi5M4hKpcC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it.wikipedia.org/wiki/Robot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oZzw_9YISjY?feature=oembed" TargetMode="Externa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HkdfKRTYiAo"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HluANRwPyNo"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www.flickr.com/photos/86485152@N00/16576863436" TargetMode="Externa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EDF51A-D247-4022-BAA1-1B96D4C9CE4E}"/>
              </a:ext>
            </a:extLst>
          </p:cNvPr>
          <p:cNvSpPr>
            <a:spLocks noGrp="1"/>
          </p:cNvSpPr>
          <p:nvPr>
            <p:ph type="ctrTitle"/>
          </p:nvPr>
        </p:nvSpPr>
        <p:spPr/>
        <p:txBody>
          <a:bodyPr/>
          <a:lstStyle/>
          <a:p>
            <a:r>
              <a:rPr lang="nl-NL" dirty="0"/>
              <a:t>Programmeren</a:t>
            </a:r>
          </a:p>
        </p:txBody>
      </p:sp>
      <p:sp>
        <p:nvSpPr>
          <p:cNvPr id="3" name="Ondertitel 2">
            <a:extLst>
              <a:ext uri="{FF2B5EF4-FFF2-40B4-BE49-F238E27FC236}">
                <a16:creationId xmlns:a16="http://schemas.microsoft.com/office/drawing/2014/main" id="{C9EA8829-8837-491A-A889-D676BED5F3BE}"/>
              </a:ext>
            </a:extLst>
          </p:cNvPr>
          <p:cNvSpPr>
            <a:spLocks noGrp="1"/>
          </p:cNvSpPr>
          <p:nvPr>
            <p:ph type="subTitle" idx="1"/>
          </p:nvPr>
        </p:nvSpPr>
        <p:spPr/>
        <p:txBody>
          <a:bodyPr/>
          <a:lstStyle/>
          <a:p>
            <a:r>
              <a:rPr lang="nl-NL" dirty="0"/>
              <a:t>Van probleem naar oplossing m.b.v. algoritmes</a:t>
            </a:r>
          </a:p>
        </p:txBody>
      </p:sp>
    </p:spTree>
    <p:extLst>
      <p:ext uri="{BB962C8B-B14F-4D97-AF65-F5344CB8AC3E}">
        <p14:creationId xmlns:p14="http://schemas.microsoft.com/office/powerpoint/2010/main" val="788007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7">
            <a:extLst>
              <a:ext uri="{FF2B5EF4-FFF2-40B4-BE49-F238E27FC236}">
                <a16:creationId xmlns:a16="http://schemas.microsoft.com/office/drawing/2014/main" id="{F378DC86-A981-43D1-A1F1-81B114F0DB6F}"/>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28975" y="761683"/>
            <a:ext cx="4775586" cy="5915706"/>
          </a:xfrm>
        </p:spPr>
      </p:pic>
      <p:sp>
        <p:nvSpPr>
          <p:cNvPr id="6" name="Tekstvak 5">
            <a:extLst>
              <a:ext uri="{FF2B5EF4-FFF2-40B4-BE49-F238E27FC236}">
                <a16:creationId xmlns:a16="http://schemas.microsoft.com/office/drawing/2014/main" id="{C7494AF3-EEA4-4394-B531-DC78954A9E49}"/>
              </a:ext>
            </a:extLst>
          </p:cNvPr>
          <p:cNvSpPr txBox="1"/>
          <p:nvPr/>
        </p:nvSpPr>
        <p:spPr>
          <a:xfrm>
            <a:off x="6187440" y="2573644"/>
            <a:ext cx="5425440" cy="1446550"/>
          </a:xfrm>
          <a:prstGeom prst="rect">
            <a:avLst/>
          </a:prstGeom>
          <a:noFill/>
        </p:spPr>
        <p:txBody>
          <a:bodyPr wrap="square" rtlCol="0">
            <a:spAutoFit/>
          </a:bodyPr>
          <a:lstStyle/>
          <a:p>
            <a:r>
              <a:rPr lang="nl-NL" sz="4400" dirty="0"/>
              <a:t>Opdracht: Breng de raket naar de satelliet.</a:t>
            </a:r>
          </a:p>
        </p:txBody>
      </p:sp>
    </p:spTree>
    <p:extLst>
      <p:ext uri="{BB962C8B-B14F-4D97-AF65-F5344CB8AC3E}">
        <p14:creationId xmlns:p14="http://schemas.microsoft.com/office/powerpoint/2010/main" val="697977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90AEC9B6-F58B-4D8B-870B-F82D6CDC6969}"/>
              </a:ext>
            </a:extLst>
          </p:cNvPr>
          <p:cNvSpPr txBox="1"/>
          <p:nvPr/>
        </p:nvSpPr>
        <p:spPr>
          <a:xfrm>
            <a:off x="3667760" y="519519"/>
            <a:ext cx="5293360" cy="769441"/>
          </a:xfrm>
          <a:prstGeom prst="rect">
            <a:avLst/>
          </a:prstGeom>
          <a:noFill/>
        </p:spPr>
        <p:txBody>
          <a:bodyPr wrap="square" rtlCol="0">
            <a:spAutoFit/>
          </a:bodyPr>
          <a:lstStyle/>
          <a:p>
            <a:r>
              <a:rPr lang="nl-NL" sz="4400" dirty="0"/>
              <a:t>Een stapje moeilijker.</a:t>
            </a:r>
          </a:p>
        </p:txBody>
      </p:sp>
      <p:pic>
        <p:nvPicPr>
          <p:cNvPr id="6" name="Afbeelding 5">
            <a:extLst>
              <a:ext uri="{FF2B5EF4-FFF2-40B4-BE49-F238E27FC236}">
                <a16:creationId xmlns:a16="http://schemas.microsoft.com/office/drawing/2014/main" id="{2AEFCFE4-ACC7-46AA-B0C8-6125353AF3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8882" y="1288960"/>
            <a:ext cx="3764976" cy="4674960"/>
          </a:xfrm>
          <a:prstGeom prst="rect">
            <a:avLst/>
          </a:prstGeom>
        </p:spPr>
      </p:pic>
      <p:sp>
        <p:nvSpPr>
          <p:cNvPr id="11" name="Tekstvak 10">
            <a:extLst>
              <a:ext uri="{FF2B5EF4-FFF2-40B4-BE49-F238E27FC236}">
                <a16:creationId xmlns:a16="http://schemas.microsoft.com/office/drawing/2014/main" id="{F1131F05-15B6-487A-A433-A9809D96716D}"/>
              </a:ext>
            </a:extLst>
          </p:cNvPr>
          <p:cNvSpPr txBox="1"/>
          <p:nvPr/>
        </p:nvSpPr>
        <p:spPr>
          <a:xfrm>
            <a:off x="5587998" y="2448561"/>
            <a:ext cx="5405120" cy="2783840"/>
          </a:xfrm>
          <a:prstGeom prst="rect">
            <a:avLst/>
          </a:prstGeom>
          <a:noFill/>
        </p:spPr>
        <p:txBody>
          <a:bodyPr wrap="square" rtlCol="0">
            <a:spAutoFit/>
          </a:bodyPr>
          <a:lstStyle/>
          <a:p>
            <a:r>
              <a:rPr lang="nl-NL" sz="4400" dirty="0"/>
              <a:t>Opdracht: </a:t>
            </a:r>
          </a:p>
          <a:p>
            <a:r>
              <a:rPr lang="nl-NL" sz="4400" dirty="0"/>
              <a:t>Breng de robot naar het gereedschap.</a:t>
            </a:r>
          </a:p>
          <a:p>
            <a:endParaRPr lang="nl-NL" sz="4400" dirty="0"/>
          </a:p>
        </p:txBody>
      </p:sp>
    </p:spTree>
    <p:extLst>
      <p:ext uri="{BB962C8B-B14F-4D97-AF65-F5344CB8AC3E}">
        <p14:creationId xmlns:p14="http://schemas.microsoft.com/office/powerpoint/2010/main" val="1033320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69C3BEDD-C253-439F-AE39-78C918C1E206}"/>
              </a:ext>
            </a:extLst>
          </p:cNvPr>
          <p:cNvSpPr txBox="1"/>
          <p:nvPr/>
        </p:nvSpPr>
        <p:spPr>
          <a:xfrm>
            <a:off x="826770" y="1985328"/>
            <a:ext cx="3698240" cy="769441"/>
          </a:xfrm>
          <a:prstGeom prst="rect">
            <a:avLst/>
          </a:prstGeom>
          <a:noFill/>
        </p:spPr>
        <p:txBody>
          <a:bodyPr wrap="square" rtlCol="0">
            <a:spAutoFit/>
          </a:bodyPr>
          <a:lstStyle/>
          <a:p>
            <a:r>
              <a:rPr lang="nl-NL" sz="4400" dirty="0"/>
              <a:t>Wees creatief!</a:t>
            </a:r>
          </a:p>
        </p:txBody>
      </p:sp>
      <p:pic>
        <p:nvPicPr>
          <p:cNvPr id="6" name="Afbeelding 5">
            <a:extLst>
              <a:ext uri="{FF2B5EF4-FFF2-40B4-BE49-F238E27FC236}">
                <a16:creationId xmlns:a16="http://schemas.microsoft.com/office/drawing/2014/main" id="{7CDEF8EE-3E16-41B6-870B-528F456515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2210" y="2915920"/>
            <a:ext cx="2267649" cy="2895740"/>
          </a:xfrm>
          <a:prstGeom prst="rect">
            <a:avLst/>
          </a:prstGeom>
        </p:spPr>
      </p:pic>
      <p:pic>
        <p:nvPicPr>
          <p:cNvPr id="8" name="Afbeelding 7">
            <a:extLst>
              <a:ext uri="{FF2B5EF4-FFF2-40B4-BE49-F238E27FC236}">
                <a16:creationId xmlns:a16="http://schemas.microsoft.com/office/drawing/2014/main" id="{379868C2-4A8A-4A0F-B525-B6CFE67FD6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8290" y="349389"/>
            <a:ext cx="3608070" cy="2405380"/>
          </a:xfrm>
          <a:prstGeom prst="rect">
            <a:avLst/>
          </a:prstGeom>
        </p:spPr>
      </p:pic>
      <p:sp>
        <p:nvSpPr>
          <p:cNvPr id="9" name="Tekstvak 8">
            <a:extLst>
              <a:ext uri="{FF2B5EF4-FFF2-40B4-BE49-F238E27FC236}">
                <a16:creationId xmlns:a16="http://schemas.microsoft.com/office/drawing/2014/main" id="{672332C5-4510-4AE1-8024-FDC9D34E9182}"/>
              </a:ext>
            </a:extLst>
          </p:cNvPr>
          <p:cNvSpPr txBox="1"/>
          <p:nvPr/>
        </p:nvSpPr>
        <p:spPr>
          <a:xfrm>
            <a:off x="826770" y="4103231"/>
            <a:ext cx="7680960" cy="2246769"/>
          </a:xfrm>
          <a:prstGeom prst="rect">
            <a:avLst/>
          </a:prstGeom>
          <a:noFill/>
        </p:spPr>
        <p:txBody>
          <a:bodyPr wrap="square" rtlCol="0">
            <a:spAutoFit/>
          </a:bodyPr>
          <a:lstStyle/>
          <a:p>
            <a:r>
              <a:rPr lang="nl-NL" sz="2800" dirty="0"/>
              <a:t>Nu maken jullie je eigen doolhof.</a:t>
            </a:r>
          </a:p>
          <a:p>
            <a:r>
              <a:rPr lang="nl-NL" sz="2800" dirty="0"/>
              <a:t>Zorg dat iets of iemand van A naar B moet komen.</a:t>
            </a:r>
          </a:p>
          <a:p>
            <a:r>
              <a:rPr lang="nl-NL" sz="2800" dirty="0"/>
              <a:t>Schrijf een algoritme erbij.</a:t>
            </a:r>
          </a:p>
          <a:p>
            <a:endParaRPr lang="nl-NL" sz="2800" dirty="0"/>
          </a:p>
          <a:p>
            <a:r>
              <a:rPr lang="nl-NL" sz="2800" dirty="0"/>
              <a:t>Succes!</a:t>
            </a:r>
          </a:p>
        </p:txBody>
      </p:sp>
    </p:spTree>
    <p:extLst>
      <p:ext uri="{BB962C8B-B14F-4D97-AF65-F5344CB8AC3E}">
        <p14:creationId xmlns:p14="http://schemas.microsoft.com/office/powerpoint/2010/main" val="4088840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307EEA85-BB72-4E5A-B43B-D1D585A82240}"/>
              </a:ext>
            </a:extLst>
          </p:cNvPr>
          <p:cNvSpPr txBox="1"/>
          <p:nvPr/>
        </p:nvSpPr>
        <p:spPr>
          <a:xfrm>
            <a:off x="4632960" y="477520"/>
            <a:ext cx="3108960" cy="830997"/>
          </a:xfrm>
          <a:prstGeom prst="rect">
            <a:avLst/>
          </a:prstGeom>
          <a:noFill/>
        </p:spPr>
        <p:txBody>
          <a:bodyPr wrap="square" rtlCol="0">
            <a:spAutoFit/>
          </a:bodyPr>
          <a:lstStyle/>
          <a:p>
            <a:r>
              <a:rPr lang="nl-NL" sz="4800" dirty="0"/>
              <a:t>Tips &amp; Tops.</a:t>
            </a:r>
          </a:p>
        </p:txBody>
      </p:sp>
      <p:pic>
        <p:nvPicPr>
          <p:cNvPr id="6" name="Afbeelding 5">
            <a:extLst>
              <a:ext uri="{FF2B5EF4-FFF2-40B4-BE49-F238E27FC236}">
                <a16:creationId xmlns:a16="http://schemas.microsoft.com/office/drawing/2014/main" id="{F4E41D74-686A-4E8A-BE66-2969C1335E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3359" y="1954530"/>
            <a:ext cx="4039433" cy="2948940"/>
          </a:xfrm>
          <a:prstGeom prst="rect">
            <a:avLst/>
          </a:prstGeom>
        </p:spPr>
      </p:pic>
      <p:pic>
        <p:nvPicPr>
          <p:cNvPr id="8" name="Afbeelding 7">
            <a:extLst>
              <a:ext uri="{FF2B5EF4-FFF2-40B4-BE49-F238E27FC236}">
                <a16:creationId xmlns:a16="http://schemas.microsoft.com/office/drawing/2014/main" id="{C492F2EB-6E52-45F5-9FC1-271E3997D0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6720" y="1954530"/>
            <a:ext cx="3931920" cy="2948940"/>
          </a:xfrm>
          <a:prstGeom prst="rect">
            <a:avLst/>
          </a:prstGeom>
        </p:spPr>
      </p:pic>
    </p:spTree>
    <p:extLst>
      <p:ext uri="{BB962C8B-B14F-4D97-AF65-F5344CB8AC3E}">
        <p14:creationId xmlns:p14="http://schemas.microsoft.com/office/powerpoint/2010/main" val="87234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A09ED739-6476-47D5-B15D-D58E4FF3D00F}"/>
              </a:ext>
            </a:extLst>
          </p:cNvPr>
          <p:cNvSpPr txBox="1"/>
          <p:nvPr/>
        </p:nvSpPr>
        <p:spPr>
          <a:xfrm>
            <a:off x="4316820" y="978195"/>
            <a:ext cx="3934046" cy="769441"/>
          </a:xfrm>
          <a:prstGeom prst="rect">
            <a:avLst/>
          </a:prstGeom>
          <a:noFill/>
        </p:spPr>
        <p:txBody>
          <a:bodyPr wrap="square" rtlCol="0">
            <a:spAutoFit/>
          </a:bodyPr>
          <a:lstStyle/>
          <a:p>
            <a:r>
              <a:rPr lang="nl-NL" sz="4400" dirty="0"/>
              <a:t>Check de video.</a:t>
            </a:r>
          </a:p>
        </p:txBody>
      </p:sp>
      <p:pic>
        <p:nvPicPr>
          <p:cNvPr id="5" name="Afbeelding 4">
            <a:hlinkClick r:id="rId3"/>
            <a:extLst>
              <a:ext uri="{FF2B5EF4-FFF2-40B4-BE49-F238E27FC236}">
                <a16:creationId xmlns:a16="http://schemas.microsoft.com/office/drawing/2014/main" id="{EA90BC0C-C3BE-4206-BB86-077A392572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7040" y="1839921"/>
            <a:ext cx="6532880" cy="3178157"/>
          </a:xfrm>
          <a:prstGeom prst="rect">
            <a:avLst/>
          </a:prstGeom>
        </p:spPr>
      </p:pic>
      <p:sp>
        <p:nvSpPr>
          <p:cNvPr id="9" name="Tekstvak 8">
            <a:extLst>
              <a:ext uri="{FF2B5EF4-FFF2-40B4-BE49-F238E27FC236}">
                <a16:creationId xmlns:a16="http://schemas.microsoft.com/office/drawing/2014/main" id="{0EB84DB0-51DD-4679-8505-C83BE0C28063}"/>
              </a:ext>
            </a:extLst>
          </p:cNvPr>
          <p:cNvSpPr txBox="1"/>
          <p:nvPr/>
        </p:nvSpPr>
        <p:spPr>
          <a:xfrm>
            <a:off x="579120" y="5099241"/>
            <a:ext cx="11033760" cy="954107"/>
          </a:xfrm>
          <a:prstGeom prst="rect">
            <a:avLst/>
          </a:prstGeom>
          <a:noFill/>
        </p:spPr>
        <p:txBody>
          <a:bodyPr wrap="square" rtlCol="0">
            <a:spAutoFit/>
          </a:bodyPr>
          <a:lstStyle/>
          <a:p>
            <a:r>
              <a:rPr lang="nl-NL" sz="2800" dirty="0"/>
              <a:t>Programmeren is dus het schrijven van een set instructies voor de computer.</a:t>
            </a:r>
          </a:p>
          <a:p>
            <a:r>
              <a:rPr lang="nl-NL" sz="2800" dirty="0"/>
              <a:t>Deze set instructies noemen we een algoritme. </a:t>
            </a:r>
          </a:p>
        </p:txBody>
      </p:sp>
    </p:spTree>
    <p:extLst>
      <p:ext uri="{BB962C8B-B14F-4D97-AF65-F5344CB8AC3E}">
        <p14:creationId xmlns:p14="http://schemas.microsoft.com/office/powerpoint/2010/main" val="594125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B452CFC3-0093-40E4-9C4D-9738129A3118}"/>
              </a:ext>
            </a:extLst>
          </p:cNvPr>
          <p:cNvSpPr txBox="1"/>
          <p:nvPr/>
        </p:nvSpPr>
        <p:spPr>
          <a:xfrm>
            <a:off x="4572000" y="629920"/>
            <a:ext cx="3048000" cy="769441"/>
          </a:xfrm>
          <a:prstGeom prst="rect">
            <a:avLst/>
          </a:prstGeom>
          <a:noFill/>
        </p:spPr>
        <p:txBody>
          <a:bodyPr wrap="square" rtlCol="0">
            <a:spAutoFit/>
          </a:bodyPr>
          <a:lstStyle/>
          <a:p>
            <a:r>
              <a:rPr lang="nl-NL" sz="4400" dirty="0"/>
              <a:t>Aan de slag!</a:t>
            </a:r>
          </a:p>
        </p:txBody>
      </p:sp>
      <p:pic>
        <p:nvPicPr>
          <p:cNvPr id="6" name="Afbeelding 5">
            <a:extLst>
              <a:ext uri="{FF2B5EF4-FFF2-40B4-BE49-F238E27FC236}">
                <a16:creationId xmlns:a16="http://schemas.microsoft.com/office/drawing/2014/main" id="{B36ED5C4-1545-46C5-B522-051D8B5CC29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385435" y="1923911"/>
            <a:ext cx="5800726" cy="3260408"/>
          </a:xfrm>
          <a:prstGeom prst="rect">
            <a:avLst/>
          </a:prstGeom>
        </p:spPr>
      </p:pic>
      <p:sp>
        <p:nvSpPr>
          <p:cNvPr id="8" name="Tekstvak 7">
            <a:extLst>
              <a:ext uri="{FF2B5EF4-FFF2-40B4-BE49-F238E27FC236}">
                <a16:creationId xmlns:a16="http://schemas.microsoft.com/office/drawing/2014/main" id="{C61A8D4F-BD44-4B38-A323-67442FDCD89C}"/>
              </a:ext>
            </a:extLst>
          </p:cNvPr>
          <p:cNvSpPr txBox="1"/>
          <p:nvPr/>
        </p:nvSpPr>
        <p:spPr>
          <a:xfrm>
            <a:off x="772160" y="1923911"/>
            <a:ext cx="4541520" cy="3108543"/>
          </a:xfrm>
          <a:prstGeom prst="rect">
            <a:avLst/>
          </a:prstGeom>
          <a:noFill/>
        </p:spPr>
        <p:txBody>
          <a:bodyPr wrap="square" rtlCol="0">
            <a:spAutoFit/>
          </a:bodyPr>
          <a:lstStyle/>
          <a:p>
            <a:r>
              <a:rPr lang="nl-NL" sz="2800" dirty="0"/>
              <a:t>Nu je weet wat robots zijn en wat programmeren is wordt het tijd voor een </a:t>
            </a:r>
            <a:r>
              <a:rPr lang="nl-NL" sz="2800"/>
              <a:t>nieuwe uitdaging.</a:t>
            </a:r>
            <a:endParaRPr lang="nl-NL" sz="2800" dirty="0"/>
          </a:p>
          <a:p>
            <a:endParaRPr lang="nl-NL" sz="2800" dirty="0"/>
          </a:p>
          <a:p>
            <a:r>
              <a:rPr lang="nl-NL" sz="2800" dirty="0"/>
              <a:t>Bijvoorbeeld met de les “Programmeren met de </a:t>
            </a:r>
            <a:r>
              <a:rPr lang="nl-NL" sz="2800" dirty="0" err="1"/>
              <a:t>Mbot</a:t>
            </a:r>
            <a:r>
              <a:rPr lang="nl-NL" sz="2800" dirty="0"/>
              <a:t>”</a:t>
            </a:r>
          </a:p>
        </p:txBody>
      </p:sp>
    </p:spTree>
    <p:extLst>
      <p:ext uri="{BB962C8B-B14F-4D97-AF65-F5344CB8AC3E}">
        <p14:creationId xmlns:p14="http://schemas.microsoft.com/office/powerpoint/2010/main" val="497373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D17F41C4-07E3-4881-AF93-BD14BE6498B3}"/>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71850" y="2295525"/>
            <a:ext cx="5448300" cy="3064669"/>
          </a:xfrm>
        </p:spPr>
      </p:pic>
      <p:sp>
        <p:nvSpPr>
          <p:cNvPr id="8" name="Tekstvak 7">
            <a:extLst>
              <a:ext uri="{FF2B5EF4-FFF2-40B4-BE49-F238E27FC236}">
                <a16:creationId xmlns:a16="http://schemas.microsoft.com/office/drawing/2014/main" id="{6CCFB401-74DD-4FD9-A587-19C22FAA38FC}"/>
              </a:ext>
            </a:extLst>
          </p:cNvPr>
          <p:cNvSpPr txBox="1"/>
          <p:nvPr/>
        </p:nvSpPr>
        <p:spPr>
          <a:xfrm flipH="1">
            <a:off x="4241481" y="795040"/>
            <a:ext cx="3709037" cy="769441"/>
          </a:xfrm>
          <a:prstGeom prst="rect">
            <a:avLst/>
          </a:prstGeom>
          <a:noFill/>
        </p:spPr>
        <p:txBody>
          <a:bodyPr wrap="square" rtlCol="0">
            <a:spAutoFit/>
          </a:bodyPr>
          <a:lstStyle/>
          <a:p>
            <a:r>
              <a:rPr lang="nl-NL" sz="4400" dirty="0"/>
              <a:t>Mens of Robot?</a:t>
            </a:r>
          </a:p>
        </p:txBody>
      </p:sp>
    </p:spTree>
    <p:extLst>
      <p:ext uri="{BB962C8B-B14F-4D97-AF65-F5344CB8AC3E}">
        <p14:creationId xmlns:p14="http://schemas.microsoft.com/office/powerpoint/2010/main" val="2681667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9B3D5A5E-5649-4997-AC5F-232EE3637207}"/>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319450" y="2423000"/>
            <a:ext cx="7553100" cy="2453799"/>
          </a:xfrm>
        </p:spPr>
      </p:pic>
      <p:sp>
        <p:nvSpPr>
          <p:cNvPr id="6" name="Tekstvak 5">
            <a:extLst>
              <a:ext uri="{FF2B5EF4-FFF2-40B4-BE49-F238E27FC236}">
                <a16:creationId xmlns:a16="http://schemas.microsoft.com/office/drawing/2014/main" id="{85A155C9-B05E-4A40-9E4E-88230DC328E0}"/>
              </a:ext>
            </a:extLst>
          </p:cNvPr>
          <p:cNvSpPr txBox="1"/>
          <p:nvPr/>
        </p:nvSpPr>
        <p:spPr>
          <a:xfrm>
            <a:off x="4257040" y="1117600"/>
            <a:ext cx="3677920" cy="769441"/>
          </a:xfrm>
          <a:prstGeom prst="rect">
            <a:avLst/>
          </a:prstGeom>
          <a:noFill/>
        </p:spPr>
        <p:txBody>
          <a:bodyPr wrap="square" rtlCol="0">
            <a:spAutoFit/>
          </a:bodyPr>
          <a:lstStyle/>
          <a:p>
            <a:r>
              <a:rPr lang="nl-NL" sz="4400" dirty="0"/>
              <a:t>Mens of Robot?</a:t>
            </a:r>
          </a:p>
        </p:txBody>
      </p:sp>
    </p:spTree>
    <p:extLst>
      <p:ext uri="{BB962C8B-B14F-4D97-AF65-F5344CB8AC3E}">
        <p14:creationId xmlns:p14="http://schemas.microsoft.com/office/powerpoint/2010/main" val="941056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D32AADB9-1A0C-4C3D-9E75-23668A3B3863}"/>
              </a:ext>
            </a:extLst>
          </p:cNvPr>
          <p:cNvSpPr txBox="1"/>
          <p:nvPr/>
        </p:nvSpPr>
        <p:spPr>
          <a:xfrm>
            <a:off x="4343400" y="866775"/>
            <a:ext cx="3790950" cy="769441"/>
          </a:xfrm>
          <a:prstGeom prst="rect">
            <a:avLst/>
          </a:prstGeom>
          <a:noFill/>
        </p:spPr>
        <p:txBody>
          <a:bodyPr wrap="square" rtlCol="0">
            <a:spAutoFit/>
          </a:bodyPr>
          <a:lstStyle/>
          <a:p>
            <a:r>
              <a:rPr lang="nl-NL" sz="4400" dirty="0"/>
              <a:t>Check de video.</a:t>
            </a:r>
          </a:p>
        </p:txBody>
      </p:sp>
      <p:pic>
        <p:nvPicPr>
          <p:cNvPr id="5" name="Japan unveils -world-s first- android newscaster(1)">
            <a:hlinkClick r:id="" action="ppaction://media"/>
            <a:extLst>
              <a:ext uri="{FF2B5EF4-FFF2-40B4-BE49-F238E27FC236}">
                <a16:creationId xmlns:a16="http://schemas.microsoft.com/office/drawing/2014/main" id="{270FD7E6-52D0-4DDE-8543-CFD241807E6E}"/>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5"/>
          <a:stretch>
            <a:fillRect/>
          </a:stretch>
        </p:blipFill>
        <p:spPr>
          <a:xfrm>
            <a:off x="2046287" y="1813510"/>
            <a:ext cx="8144460" cy="4580860"/>
          </a:xfrm>
        </p:spPr>
      </p:pic>
    </p:spTree>
    <p:extLst>
      <p:ext uri="{BB962C8B-B14F-4D97-AF65-F5344CB8AC3E}">
        <p14:creationId xmlns:p14="http://schemas.microsoft.com/office/powerpoint/2010/main" val="385444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7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3D49B7C4-CFDD-4297-89E0-981E5C625263}"/>
              </a:ext>
            </a:extLst>
          </p:cNvPr>
          <p:cNvSpPr txBox="1"/>
          <p:nvPr/>
        </p:nvSpPr>
        <p:spPr>
          <a:xfrm>
            <a:off x="4206240" y="955040"/>
            <a:ext cx="3779520" cy="769441"/>
          </a:xfrm>
          <a:prstGeom prst="rect">
            <a:avLst/>
          </a:prstGeom>
          <a:noFill/>
        </p:spPr>
        <p:txBody>
          <a:bodyPr wrap="square" rtlCol="0">
            <a:spAutoFit/>
          </a:bodyPr>
          <a:lstStyle/>
          <a:p>
            <a:r>
              <a:rPr lang="nl-NL" sz="4400" dirty="0"/>
              <a:t>Check de video.</a:t>
            </a:r>
          </a:p>
        </p:txBody>
      </p:sp>
      <p:pic>
        <p:nvPicPr>
          <p:cNvPr id="6" name="Onlinemedia 5" title="ROBOTICS: Robot Sophia lijkt op een mens maar, haar intelligentie laat te wensen over">
            <a:hlinkClick r:id="" action="ppaction://media"/>
            <a:extLst>
              <a:ext uri="{FF2B5EF4-FFF2-40B4-BE49-F238E27FC236}">
                <a16:creationId xmlns:a16="http://schemas.microsoft.com/office/drawing/2014/main" id="{A666CB0C-6D91-40E8-A26C-A82213D0C969}"/>
              </a:ext>
            </a:extLst>
          </p:cNvPr>
          <p:cNvPicPr>
            <a:picLocks noGrp="1" noRot="1" noChangeAspect="1"/>
          </p:cNvPicPr>
          <p:nvPr>
            <p:ph sz="quarter" idx="13"/>
            <a:videoFile r:link="rId1"/>
          </p:nvPr>
        </p:nvPicPr>
        <p:blipFill>
          <a:blip r:embed="rId4"/>
          <a:stretch>
            <a:fillRect/>
          </a:stretch>
        </p:blipFill>
        <p:spPr>
          <a:xfrm>
            <a:off x="3065463" y="2366963"/>
            <a:ext cx="6061075" cy="3424237"/>
          </a:xfrm>
          <a:prstGeom prst="rect">
            <a:avLst/>
          </a:prstGeom>
        </p:spPr>
      </p:pic>
    </p:spTree>
    <p:extLst>
      <p:ext uri="{BB962C8B-B14F-4D97-AF65-F5344CB8AC3E}">
        <p14:creationId xmlns:p14="http://schemas.microsoft.com/office/powerpoint/2010/main" val="3745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740D1A2D-31FA-4E17-8021-757D930078C4}"/>
              </a:ext>
            </a:extLst>
          </p:cNvPr>
          <p:cNvSpPr txBox="1"/>
          <p:nvPr/>
        </p:nvSpPr>
        <p:spPr>
          <a:xfrm>
            <a:off x="4958080" y="558800"/>
            <a:ext cx="1788160" cy="769441"/>
          </a:xfrm>
          <a:prstGeom prst="rect">
            <a:avLst/>
          </a:prstGeom>
          <a:noFill/>
        </p:spPr>
        <p:txBody>
          <a:bodyPr wrap="square" rtlCol="0">
            <a:spAutoFit/>
          </a:bodyPr>
          <a:lstStyle/>
          <a:p>
            <a:r>
              <a:rPr lang="nl-NL" sz="4400" dirty="0"/>
              <a:t>Robots.</a:t>
            </a:r>
          </a:p>
        </p:txBody>
      </p:sp>
      <p:sp>
        <p:nvSpPr>
          <p:cNvPr id="5" name="Tekstvak 4">
            <a:extLst>
              <a:ext uri="{FF2B5EF4-FFF2-40B4-BE49-F238E27FC236}">
                <a16:creationId xmlns:a16="http://schemas.microsoft.com/office/drawing/2014/main" id="{DA1E9CC2-EC57-4C9F-B52F-9D983DCFAA31}"/>
              </a:ext>
            </a:extLst>
          </p:cNvPr>
          <p:cNvSpPr txBox="1"/>
          <p:nvPr/>
        </p:nvSpPr>
        <p:spPr>
          <a:xfrm>
            <a:off x="833121" y="1696720"/>
            <a:ext cx="9398000" cy="2031325"/>
          </a:xfrm>
          <a:prstGeom prst="rect">
            <a:avLst/>
          </a:prstGeom>
          <a:noFill/>
        </p:spPr>
        <p:txBody>
          <a:bodyPr wrap="square" rtlCol="0">
            <a:spAutoFit/>
          </a:bodyPr>
          <a:lstStyle/>
          <a:p>
            <a:r>
              <a:rPr lang="nl-NL" dirty="0">
                <a:solidFill>
                  <a:schemeClr val="dk1"/>
                </a:solidFill>
                <a:latin typeface="+mj-lt"/>
                <a:ea typeface="Avenir"/>
                <a:cs typeface="Avenir"/>
                <a:sym typeface="Avenir"/>
              </a:rPr>
              <a:t>‘Robot’ is een term die lang geleden is bedacht door een Tsjechische schrijver, voor een toneelstuk. </a:t>
            </a:r>
            <a:br>
              <a:rPr lang="nl-NL" dirty="0">
                <a:solidFill>
                  <a:schemeClr val="dk1"/>
                </a:solidFill>
                <a:latin typeface="+mj-lt"/>
                <a:ea typeface="Avenir"/>
                <a:cs typeface="Avenir"/>
                <a:sym typeface="Avenir"/>
              </a:rPr>
            </a:br>
            <a:r>
              <a:rPr lang="nl-NL" dirty="0">
                <a:solidFill>
                  <a:schemeClr val="dk1"/>
                </a:solidFill>
                <a:latin typeface="+mj-lt"/>
                <a:ea typeface="Avenir"/>
                <a:cs typeface="Avenir"/>
                <a:sym typeface="Avenir"/>
              </a:rPr>
              <a:t>Het betekent ongeveer zoveel als ‘verplichte arbeider’. </a:t>
            </a:r>
            <a:br>
              <a:rPr lang="nl-NL" dirty="0">
                <a:solidFill>
                  <a:schemeClr val="dk1"/>
                </a:solidFill>
                <a:latin typeface="+mj-lt"/>
                <a:ea typeface="Avenir"/>
                <a:cs typeface="Avenir"/>
                <a:sym typeface="Avenir"/>
              </a:rPr>
            </a:br>
            <a:br>
              <a:rPr lang="nl-NL" dirty="0">
                <a:solidFill>
                  <a:schemeClr val="dk1"/>
                </a:solidFill>
                <a:latin typeface="+mj-lt"/>
                <a:ea typeface="Avenir"/>
                <a:cs typeface="Avenir"/>
                <a:sym typeface="Avenir"/>
              </a:rPr>
            </a:br>
            <a:r>
              <a:rPr lang="nl-NL" dirty="0">
                <a:solidFill>
                  <a:schemeClr val="dk1"/>
                </a:solidFill>
                <a:latin typeface="+mj-lt"/>
                <a:ea typeface="Avenir"/>
                <a:cs typeface="Avenir"/>
                <a:sym typeface="Avenir"/>
              </a:rPr>
              <a:t>In het stuk, in 1920, was de robot een man in pak, en waren er nog helemaal niet zulke dingen als dat we nu hebben. Laat staan de geavanceerde Robots. </a:t>
            </a:r>
          </a:p>
          <a:p>
            <a:endParaRPr lang="nl-NL" dirty="0"/>
          </a:p>
          <a:p>
            <a:endParaRPr lang="nl-NL" dirty="0"/>
          </a:p>
        </p:txBody>
      </p:sp>
      <p:pic>
        <p:nvPicPr>
          <p:cNvPr id="6" name="Google Shape;91;p13">
            <a:extLst>
              <a:ext uri="{FF2B5EF4-FFF2-40B4-BE49-F238E27FC236}">
                <a16:creationId xmlns:a16="http://schemas.microsoft.com/office/drawing/2014/main" id="{930ABDFB-ACB9-405C-B945-05AF968CDC09}"/>
              </a:ext>
            </a:extLst>
          </p:cNvPr>
          <p:cNvPicPr preferRelativeResize="0"/>
          <p:nvPr/>
        </p:nvPicPr>
        <p:blipFill>
          <a:blip r:embed="rId3">
            <a:alphaModFix/>
          </a:blip>
          <a:stretch>
            <a:fillRect/>
          </a:stretch>
        </p:blipFill>
        <p:spPr>
          <a:xfrm>
            <a:off x="2510960" y="3590038"/>
            <a:ext cx="3718560" cy="2709162"/>
          </a:xfrm>
          <a:prstGeom prst="rect">
            <a:avLst/>
          </a:prstGeom>
          <a:noFill/>
          <a:ln>
            <a:noFill/>
          </a:ln>
        </p:spPr>
      </p:pic>
    </p:spTree>
    <p:extLst>
      <p:ext uri="{BB962C8B-B14F-4D97-AF65-F5344CB8AC3E}">
        <p14:creationId xmlns:p14="http://schemas.microsoft.com/office/powerpoint/2010/main" val="616766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2B506260-B338-4D7A-AE4E-0AD18514379E}"/>
              </a:ext>
            </a:extLst>
          </p:cNvPr>
          <p:cNvSpPr txBox="1"/>
          <p:nvPr/>
        </p:nvSpPr>
        <p:spPr>
          <a:xfrm>
            <a:off x="3810000" y="558800"/>
            <a:ext cx="4216400" cy="1446550"/>
          </a:xfrm>
          <a:prstGeom prst="rect">
            <a:avLst/>
          </a:prstGeom>
          <a:noFill/>
        </p:spPr>
        <p:txBody>
          <a:bodyPr wrap="square" rtlCol="0">
            <a:spAutoFit/>
          </a:bodyPr>
          <a:lstStyle/>
          <a:p>
            <a:r>
              <a:rPr lang="nl-NL" sz="4400" dirty="0"/>
              <a:t>Wat is een robot?</a:t>
            </a:r>
          </a:p>
          <a:p>
            <a:endParaRPr lang="nl-NL" sz="4400" dirty="0"/>
          </a:p>
        </p:txBody>
      </p:sp>
      <p:pic>
        <p:nvPicPr>
          <p:cNvPr id="5" name="Afbeelding 4">
            <a:hlinkClick r:id="rId3"/>
            <a:extLst>
              <a:ext uri="{FF2B5EF4-FFF2-40B4-BE49-F238E27FC236}">
                <a16:creationId xmlns:a16="http://schemas.microsoft.com/office/drawing/2014/main" id="{7C2E0DFC-AFB5-4825-BA28-6DE10E1E2032}"/>
              </a:ext>
            </a:extLst>
          </p:cNvPr>
          <p:cNvPicPr>
            <a:picLocks noChangeAspect="1"/>
          </p:cNvPicPr>
          <p:nvPr/>
        </p:nvPicPr>
        <p:blipFill>
          <a:blip r:embed="rId4"/>
          <a:stretch>
            <a:fillRect/>
          </a:stretch>
        </p:blipFill>
        <p:spPr>
          <a:xfrm>
            <a:off x="4663252" y="2005350"/>
            <a:ext cx="2164268" cy="2889754"/>
          </a:xfrm>
          <a:prstGeom prst="rect">
            <a:avLst/>
          </a:prstGeom>
        </p:spPr>
      </p:pic>
      <p:pic>
        <p:nvPicPr>
          <p:cNvPr id="8" name="Afbeelding 7">
            <a:extLst>
              <a:ext uri="{FF2B5EF4-FFF2-40B4-BE49-F238E27FC236}">
                <a16:creationId xmlns:a16="http://schemas.microsoft.com/office/drawing/2014/main" id="{DFA864E7-5EB5-4016-96FF-85B8E4ED25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3073" y="1795593"/>
            <a:ext cx="2889754" cy="2889754"/>
          </a:xfrm>
          <a:prstGeom prst="rect">
            <a:avLst/>
          </a:prstGeom>
        </p:spPr>
      </p:pic>
      <p:pic>
        <p:nvPicPr>
          <p:cNvPr id="10" name="Afbeelding 9">
            <a:extLst>
              <a:ext uri="{FF2B5EF4-FFF2-40B4-BE49-F238E27FC236}">
                <a16:creationId xmlns:a16="http://schemas.microsoft.com/office/drawing/2014/main" id="{A6D24587-59CE-426D-B0EE-279EB4A392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592" y="2338659"/>
            <a:ext cx="2857500" cy="2505075"/>
          </a:xfrm>
          <a:prstGeom prst="rect">
            <a:avLst/>
          </a:prstGeom>
        </p:spPr>
      </p:pic>
      <p:sp>
        <p:nvSpPr>
          <p:cNvPr id="11" name="Tekstvak 10">
            <a:extLst>
              <a:ext uri="{FF2B5EF4-FFF2-40B4-BE49-F238E27FC236}">
                <a16:creationId xmlns:a16="http://schemas.microsoft.com/office/drawing/2014/main" id="{E15ECB21-974A-42AE-92BF-3E011E4C6F57}"/>
              </a:ext>
            </a:extLst>
          </p:cNvPr>
          <p:cNvSpPr txBox="1"/>
          <p:nvPr/>
        </p:nvSpPr>
        <p:spPr>
          <a:xfrm>
            <a:off x="3967386" y="5076765"/>
            <a:ext cx="3556000" cy="1569660"/>
          </a:xfrm>
          <a:prstGeom prst="rect">
            <a:avLst/>
          </a:prstGeom>
          <a:noFill/>
        </p:spPr>
        <p:txBody>
          <a:bodyPr wrap="square" rtlCol="0">
            <a:spAutoFit/>
          </a:bodyPr>
          <a:lstStyle/>
          <a:p>
            <a:pPr algn="ctr"/>
            <a:r>
              <a:rPr lang="nl-NL" sz="2400" dirty="0"/>
              <a:t>Video zien? </a:t>
            </a:r>
          </a:p>
          <a:p>
            <a:pPr algn="ctr"/>
            <a:r>
              <a:rPr lang="nl-NL" sz="2400" dirty="0"/>
              <a:t>Klik op het middelste plaatje.</a:t>
            </a:r>
          </a:p>
          <a:p>
            <a:pPr algn="ctr"/>
            <a:endParaRPr lang="nl-NL" sz="2400" dirty="0"/>
          </a:p>
        </p:txBody>
      </p:sp>
    </p:spTree>
    <p:extLst>
      <p:ext uri="{BB962C8B-B14F-4D97-AF65-F5344CB8AC3E}">
        <p14:creationId xmlns:p14="http://schemas.microsoft.com/office/powerpoint/2010/main" val="3908310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inhoud 7">
            <a:hlinkClick r:id="rId3"/>
            <a:extLst>
              <a:ext uri="{FF2B5EF4-FFF2-40B4-BE49-F238E27FC236}">
                <a16:creationId xmlns:a16="http://schemas.microsoft.com/office/drawing/2014/main" id="{C7285115-6977-4FCA-9803-7197F3C0C546}"/>
              </a:ext>
            </a:extLst>
          </p:cNvPr>
          <p:cNvPicPr>
            <a:picLocks noGrp="1" noChangeAspect="1"/>
          </p:cNvPicPr>
          <p:nvPr>
            <p:ph sz="quarter" idx="13"/>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958365" y="1905000"/>
            <a:ext cx="6275269" cy="3754120"/>
          </a:xfrm>
        </p:spPr>
      </p:pic>
      <p:sp>
        <p:nvSpPr>
          <p:cNvPr id="11" name="Tekstvak 10">
            <a:extLst>
              <a:ext uri="{FF2B5EF4-FFF2-40B4-BE49-F238E27FC236}">
                <a16:creationId xmlns:a16="http://schemas.microsoft.com/office/drawing/2014/main" id="{4271FACB-E241-4F7C-AA43-AEC873B6C539}"/>
              </a:ext>
            </a:extLst>
          </p:cNvPr>
          <p:cNvSpPr txBox="1"/>
          <p:nvPr/>
        </p:nvSpPr>
        <p:spPr>
          <a:xfrm>
            <a:off x="2872754" y="790083"/>
            <a:ext cx="7195806" cy="769441"/>
          </a:xfrm>
          <a:prstGeom prst="rect">
            <a:avLst/>
          </a:prstGeom>
          <a:noFill/>
        </p:spPr>
        <p:txBody>
          <a:bodyPr wrap="square" rtlCol="0">
            <a:spAutoFit/>
          </a:bodyPr>
          <a:lstStyle/>
          <a:p>
            <a:r>
              <a:rPr lang="nl-NL" sz="4400" dirty="0"/>
              <a:t>Appeltaart, hoe maak je dat?</a:t>
            </a:r>
          </a:p>
        </p:txBody>
      </p:sp>
    </p:spTree>
    <p:extLst>
      <p:ext uri="{BB962C8B-B14F-4D97-AF65-F5344CB8AC3E}">
        <p14:creationId xmlns:p14="http://schemas.microsoft.com/office/powerpoint/2010/main" val="1851581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742AC93D-1B85-44FF-A56D-1BBBA388A0FF}"/>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92570" y="1686559"/>
            <a:ext cx="4182527" cy="4342545"/>
          </a:xfrm>
        </p:spPr>
      </p:pic>
      <p:sp>
        <p:nvSpPr>
          <p:cNvPr id="8" name="Tekstvak 7">
            <a:extLst>
              <a:ext uri="{FF2B5EF4-FFF2-40B4-BE49-F238E27FC236}">
                <a16:creationId xmlns:a16="http://schemas.microsoft.com/office/drawing/2014/main" id="{BFA2BDC5-FA8B-4CE7-87E8-08CAE33F9CAB}"/>
              </a:ext>
            </a:extLst>
          </p:cNvPr>
          <p:cNvSpPr txBox="1"/>
          <p:nvPr/>
        </p:nvSpPr>
        <p:spPr>
          <a:xfrm>
            <a:off x="1432560" y="672272"/>
            <a:ext cx="9702800" cy="769441"/>
          </a:xfrm>
          <a:prstGeom prst="rect">
            <a:avLst/>
          </a:prstGeom>
          <a:noFill/>
        </p:spPr>
        <p:txBody>
          <a:bodyPr wrap="square" rtlCol="0">
            <a:spAutoFit/>
          </a:bodyPr>
          <a:lstStyle/>
          <a:p>
            <a:r>
              <a:rPr lang="nl-NL" sz="4400" dirty="0"/>
              <a:t>Voorbeeld: Breng de ufo naar de planeet.</a:t>
            </a:r>
          </a:p>
        </p:txBody>
      </p:sp>
      <p:sp>
        <p:nvSpPr>
          <p:cNvPr id="9" name="Tekstvak 8">
            <a:extLst>
              <a:ext uri="{FF2B5EF4-FFF2-40B4-BE49-F238E27FC236}">
                <a16:creationId xmlns:a16="http://schemas.microsoft.com/office/drawing/2014/main" id="{55575E66-38AD-43B9-8613-F7E7B6F1CEC2}"/>
              </a:ext>
            </a:extLst>
          </p:cNvPr>
          <p:cNvSpPr txBox="1"/>
          <p:nvPr/>
        </p:nvSpPr>
        <p:spPr>
          <a:xfrm>
            <a:off x="6096000" y="1686559"/>
            <a:ext cx="5008880" cy="4154984"/>
          </a:xfrm>
          <a:prstGeom prst="rect">
            <a:avLst/>
          </a:prstGeom>
          <a:noFill/>
        </p:spPr>
        <p:txBody>
          <a:bodyPr wrap="square" rtlCol="0">
            <a:spAutoFit/>
          </a:bodyPr>
          <a:lstStyle/>
          <a:p>
            <a:r>
              <a:rPr lang="nl-NL" sz="2400" dirty="0"/>
              <a:t>Instructie:</a:t>
            </a:r>
          </a:p>
          <a:p>
            <a:endParaRPr lang="nl-NL" sz="2400" dirty="0"/>
          </a:p>
          <a:p>
            <a:pPr marL="285750" indent="-285750">
              <a:buFont typeface="Arial" panose="020B0604020202020204" pitchFamily="34" charset="0"/>
              <a:buChar char="•"/>
            </a:pPr>
            <a:r>
              <a:rPr lang="nl-NL" sz="2400" dirty="0"/>
              <a:t>Stap 2 hokjes vooruit</a:t>
            </a:r>
          </a:p>
          <a:p>
            <a:pPr marL="285750" indent="-285750">
              <a:buFont typeface="Arial" panose="020B0604020202020204" pitchFamily="34" charset="0"/>
              <a:buChar char="•"/>
            </a:pPr>
            <a:r>
              <a:rPr lang="nl-NL" sz="2400" dirty="0"/>
              <a:t>Draai een kwartslag naar rechts</a:t>
            </a:r>
          </a:p>
          <a:p>
            <a:pPr marL="285750" indent="-285750">
              <a:buFont typeface="Arial" panose="020B0604020202020204" pitchFamily="34" charset="0"/>
              <a:buChar char="•"/>
            </a:pPr>
            <a:r>
              <a:rPr lang="nl-NL" sz="2400" dirty="0"/>
              <a:t>Stap 1 hokje vooruit</a:t>
            </a:r>
          </a:p>
          <a:p>
            <a:pPr marL="285750" indent="-285750">
              <a:buFont typeface="Arial" panose="020B0604020202020204" pitchFamily="34" charset="0"/>
              <a:buChar char="•"/>
            </a:pPr>
            <a:r>
              <a:rPr lang="nl-NL" sz="2400" dirty="0"/>
              <a:t>Draai kwartslag naar links</a:t>
            </a:r>
          </a:p>
          <a:p>
            <a:pPr marL="285750" indent="-285750">
              <a:buFont typeface="Arial" panose="020B0604020202020204" pitchFamily="34" charset="0"/>
              <a:buChar char="•"/>
            </a:pPr>
            <a:r>
              <a:rPr lang="nl-NL" sz="2400" dirty="0"/>
              <a:t>Stap 2 hokjes vooruit</a:t>
            </a:r>
          </a:p>
          <a:p>
            <a:pPr marL="285750" indent="-285750">
              <a:buFont typeface="Arial" panose="020B0604020202020204" pitchFamily="34" charset="0"/>
              <a:buChar char="•"/>
            </a:pPr>
            <a:r>
              <a:rPr lang="nl-NL" sz="2400" dirty="0"/>
              <a:t>Draai kwartslag naar links</a:t>
            </a:r>
          </a:p>
          <a:p>
            <a:pPr marL="285750" indent="-285750">
              <a:buFont typeface="Arial" panose="020B0604020202020204" pitchFamily="34" charset="0"/>
              <a:buChar char="•"/>
            </a:pPr>
            <a:r>
              <a:rPr lang="nl-NL" sz="2400" dirty="0"/>
              <a:t>Stap 1 hokje vooruit</a:t>
            </a:r>
          </a:p>
          <a:p>
            <a:pPr marL="285750" indent="-285750">
              <a:buFont typeface="Arial" panose="020B0604020202020204" pitchFamily="34" charset="0"/>
              <a:buChar char="•"/>
            </a:pPr>
            <a:r>
              <a:rPr lang="nl-NL" sz="2400" dirty="0"/>
              <a:t>Draai kwartslag naar rechts</a:t>
            </a:r>
          </a:p>
          <a:p>
            <a:pPr marL="285750" indent="-285750">
              <a:buFont typeface="Arial" panose="020B0604020202020204" pitchFamily="34" charset="0"/>
              <a:buChar char="•"/>
            </a:pPr>
            <a:r>
              <a:rPr lang="nl-NL" sz="2400" dirty="0"/>
              <a:t>Stap 1 hokje vooruit</a:t>
            </a:r>
          </a:p>
        </p:txBody>
      </p:sp>
    </p:spTree>
    <p:extLst>
      <p:ext uri="{BB962C8B-B14F-4D97-AF65-F5344CB8AC3E}">
        <p14:creationId xmlns:p14="http://schemas.microsoft.com/office/powerpoint/2010/main" val="57771724"/>
      </p:ext>
    </p:extLst>
  </p:cSld>
  <p:clrMapOvr>
    <a:masterClrMapping/>
  </p:clrMapOvr>
</p:sld>
</file>

<file path=ppt/theme/theme1.xml><?xml version="1.0" encoding="utf-8"?>
<a:theme xmlns:a="http://schemas.openxmlformats.org/drawingml/2006/main" name="Druppel">
  <a:themeElements>
    <a:clrScheme name="Druppel">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uppel">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uppel">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TM04033925[[fn=Druppel]]</Template>
  <TotalTime>388</TotalTime>
  <Words>1003</Words>
  <Application>Microsoft Office PowerPoint</Application>
  <PresentationFormat>Breedbeeld</PresentationFormat>
  <Paragraphs>102</Paragraphs>
  <Slides>15</Slides>
  <Notes>15</Notes>
  <HiddenSlides>0</HiddenSlides>
  <MMClips>2</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15</vt:i4>
      </vt:variant>
    </vt:vector>
  </HeadingPairs>
  <TitlesOfParts>
    <vt:vector size="20" baseType="lpstr">
      <vt:lpstr>Arial</vt:lpstr>
      <vt:lpstr>Calibri</vt:lpstr>
      <vt:lpstr>Noto Sans</vt:lpstr>
      <vt:lpstr>Tw Cen MT</vt:lpstr>
      <vt:lpstr>Druppel</vt:lpstr>
      <vt:lpstr>Programmeren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Programmeren</dc:title>
  <dc:creator>Irene Eysink Smeets</dc:creator>
  <cp:lastModifiedBy>Irene Eysink Smeets</cp:lastModifiedBy>
  <cp:revision>22</cp:revision>
  <dcterms:created xsi:type="dcterms:W3CDTF">2021-04-01T12:34:40Z</dcterms:created>
  <dcterms:modified xsi:type="dcterms:W3CDTF">2022-01-20T09:26:05Z</dcterms:modified>
</cp:coreProperties>
</file>